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>
  <p:sldMasterIdLst>
    <p:sldMasterId id="2147483648" r:id="rId1"/>
  </p:sldMasterIdLst>
  <p:notesMasterIdLst>
    <p:notesMasterId r:id="rId4"/>
  </p:notesMasterIdLst>
  <p:sldIdLst>
    <p:sldId id="256" r:id="rId3"/>
    <p:sldId id="1523" r:id="rId5"/>
    <p:sldId id="1547" r:id="rId6"/>
    <p:sldId id="1548" r:id="rId7"/>
    <p:sldId id="1549" r:id="rId8"/>
    <p:sldId id="1550" r:id="rId9"/>
    <p:sldId id="1524" r:id="rId10"/>
    <p:sldId id="1525" r:id="rId11"/>
    <p:sldId id="1526" r:id="rId12"/>
    <p:sldId id="1527" r:id="rId13"/>
    <p:sldId id="1553" r:id="rId14"/>
    <p:sldId id="1528" r:id="rId15"/>
    <p:sldId id="1529" r:id="rId16"/>
    <p:sldId id="1530" r:id="rId17"/>
    <p:sldId id="1531" r:id="rId18"/>
    <p:sldId id="1532" r:id="rId19"/>
    <p:sldId id="1556" r:id="rId20"/>
    <p:sldId id="1557" r:id="rId21"/>
    <p:sldId id="1558" r:id="rId22"/>
    <p:sldId id="1559" r:id="rId23"/>
    <p:sldId id="1535" r:id="rId24"/>
    <p:sldId id="1560" r:id="rId25"/>
    <p:sldId id="1561" r:id="rId26"/>
    <p:sldId id="1562" r:id="rId27"/>
    <p:sldId id="1563" r:id="rId28"/>
    <p:sldId id="1565" r:id="rId29"/>
    <p:sldId id="1564" r:id="rId30"/>
    <p:sldId id="1566" r:id="rId31"/>
  </p:sldIdLst>
  <p:sldSz cx="9144000" cy="5143500" type="screen16x9"/>
  <p:notesSz cx="6858000" cy="9144000"/>
  <p:custDataLst>
    <p:tags r:id="rId36"/>
  </p:custDataLst>
  <p:defaultTextStyle>
    <a:defPPr>
      <a:defRPr lang="en-US"/>
    </a:defPPr>
    <a:lvl1pPr algn="l" defTabSz="1087755" rtl="0" eaLnBrk="0" fontAlgn="base" hangingPunct="0">
      <a:spcBef>
        <a:spcPct val="0"/>
      </a:spcBef>
      <a:spcAft>
        <a:spcPct val="0"/>
      </a:spcAft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1pPr>
    <a:lvl2pPr marL="285750" indent="171450" algn="l" defTabSz="1087755" rtl="0" eaLnBrk="0" fontAlgn="base" hangingPunct="0">
      <a:spcBef>
        <a:spcPct val="0"/>
      </a:spcBef>
      <a:spcAft>
        <a:spcPct val="0"/>
      </a:spcAft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2pPr>
    <a:lvl3pPr marL="573405" indent="341630" algn="l" defTabSz="1087755" rtl="0" eaLnBrk="0" fontAlgn="base" hangingPunct="0">
      <a:spcBef>
        <a:spcPct val="0"/>
      </a:spcBef>
      <a:spcAft>
        <a:spcPct val="0"/>
      </a:spcAft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3pPr>
    <a:lvl4pPr marL="860425" indent="511175" algn="l" defTabSz="1087755" rtl="0" eaLnBrk="0" fontAlgn="base" hangingPunct="0">
      <a:spcBef>
        <a:spcPct val="0"/>
      </a:spcBef>
      <a:spcAft>
        <a:spcPct val="0"/>
      </a:spcAft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4pPr>
    <a:lvl5pPr marL="1148080" indent="681355" algn="l" defTabSz="1087755" rtl="0" eaLnBrk="0" fontAlgn="base" hangingPunct="0">
      <a:spcBef>
        <a:spcPct val="0"/>
      </a:spcBef>
      <a:spcAft>
        <a:spcPct val="0"/>
      </a:spcAft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5pPr>
    <a:lvl6pPr marL="2286000" algn="l" defTabSz="914400" rtl="0" eaLnBrk="1" latinLnBrk="0" hangingPunct="1"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6pPr>
    <a:lvl7pPr marL="2743200" algn="l" defTabSz="914400" rtl="0" eaLnBrk="1" latinLnBrk="0" hangingPunct="1"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7pPr>
    <a:lvl8pPr marL="3200400" algn="l" defTabSz="914400" rtl="0" eaLnBrk="1" latinLnBrk="0" hangingPunct="1"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8pPr>
    <a:lvl9pPr marL="3657600" algn="l" defTabSz="914400" rtl="0" eaLnBrk="1" latinLnBrk="0" hangingPunct="1"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8361345b-2c8e-40fd-b4a5-51c5ad6e8e62}">
          <p14:sldIdLst>
            <p14:sldId id="256"/>
            <p14:sldId id="1523"/>
          </p14:sldIdLst>
        </p14:section>
        <p14:section name="History" id="{68db177a-055e-4139-afdf-f2e607ce4061}">
          <p14:sldIdLst>
            <p14:sldId id="1547"/>
            <p14:sldId id="1548"/>
            <p14:sldId id="1549"/>
            <p14:sldId id="1550"/>
          </p14:sldIdLst>
        </p14:section>
        <p14:section name="IF-IDF" id="{d0d4c139-d715-4eca-8f51-b87d760a5a5c}">
          <p14:sldIdLst>
            <p14:sldId id="1524"/>
            <p14:sldId id="1525"/>
            <p14:sldId id="1526"/>
            <p14:sldId id="1527"/>
            <p14:sldId id="1553"/>
            <p14:sldId id="1528"/>
            <p14:sldId id="1529"/>
          </p14:sldIdLst>
        </p14:section>
        <p14:section name="Pagerank" id="{700ce3a4-035d-4b73-9bcf-aa137f2f6443}">
          <p14:sldIdLst>
            <p14:sldId id="1530"/>
            <p14:sldId id="1531"/>
            <p14:sldId id="1532"/>
            <p14:sldId id="1556"/>
            <p14:sldId id="1557"/>
            <p14:sldId id="1558"/>
            <p14:sldId id="1559"/>
          </p14:sldIdLst>
        </p14:section>
        <p14:section name="Indexing" id="{6c2774bb-609e-4798-b8f8-ca09817f882c}">
          <p14:sldIdLst>
            <p14:sldId id="1535"/>
            <p14:sldId id="1560"/>
            <p14:sldId id="1561"/>
            <p14:sldId id="1562"/>
            <p14:sldId id="1563"/>
          </p14:sldIdLst>
        </p14:section>
        <p14:section name="Web Crawler" id="{b6281774-8152-4547-972b-0ba93b12df08}">
          <p14:sldIdLst>
            <p14:sldId id="1564"/>
            <p14:sldId id="1566"/>
            <p14:sldId id="1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45461BD-5DC9-4887-8309-1B6645E9E728}" styleName="表样式 1 12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06CCD7A-8526-426E-BFF7-5503C7AB9E6A}" styleName="表样式 1 12">
    <a:wholeTbl>
      <a:tcTxStyle>
        <a:fontRef idx="none">
          <a:srgbClr val="000000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band1V>
    <a:la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Col>
    <a:lastRow>
      <a:tcTxStyle b="on">
        <a:fontRef idx="none">
          <a:schemeClr val="accent1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926" autoAdjust="0"/>
  </p:normalViewPr>
  <p:slideViewPr>
    <p:cSldViewPr showGuides="1">
      <p:cViewPr varScale="1">
        <p:scale>
          <a:sx n="88" d="100"/>
          <a:sy n="88" d="100"/>
        </p:scale>
        <p:origin x="66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0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6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noProof="0">
                <a:sym typeface="Helvetica Neue" charset="0"/>
              </a:rPr>
              <a:t>Click to edit Template text styles</a:t>
            </a:r>
            <a:endParaRPr lang="en-US" altLang="en-US" noProof="0">
              <a:sym typeface="Helvetica Neue" charset="0"/>
            </a:endParaRPr>
          </a:p>
          <a:p>
            <a:pPr lvl="1"/>
            <a:r>
              <a:rPr lang="en-US" altLang="en-US" noProof="0">
                <a:sym typeface="Helvetica Neue" charset="0"/>
              </a:rPr>
              <a:t>Second level</a:t>
            </a:r>
            <a:endParaRPr lang="en-US" altLang="en-US" noProof="0">
              <a:sym typeface="Helvetica Neue" charset="0"/>
            </a:endParaRPr>
          </a:p>
          <a:p>
            <a:pPr lvl="2"/>
            <a:r>
              <a:rPr lang="en-US" altLang="en-US" noProof="0">
                <a:sym typeface="Helvetica Neue" charset="0"/>
              </a:rPr>
              <a:t>Third level</a:t>
            </a:r>
            <a:endParaRPr lang="en-US" altLang="en-US" noProof="0">
              <a:sym typeface="Helvetica Neue" charset="0"/>
            </a:endParaRPr>
          </a:p>
          <a:p>
            <a:pPr lvl="3"/>
            <a:r>
              <a:rPr lang="en-US" altLang="en-US" noProof="0">
                <a:sym typeface="Helvetica Neue" charset="0"/>
              </a:rPr>
              <a:t>Fourth level</a:t>
            </a:r>
            <a:endParaRPr lang="en-US" altLang="en-US" noProof="0">
              <a:sym typeface="Helvetica Neue" charset="0"/>
            </a:endParaRPr>
          </a:p>
          <a:p>
            <a:pPr lvl="4"/>
            <a:r>
              <a:rPr lang="en-US" altLang="en-US" noProof="0">
                <a:sym typeface="Helvetica Neue" charset="0"/>
              </a:rPr>
              <a:t>Fifth level</a:t>
            </a:r>
            <a:endParaRPr lang="en-US" altLang="en-US" noProof="0">
              <a:sym typeface="Helvetica Neu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28575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142875" algn="l" defTabSz="28575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285750" algn="l" defTabSz="28575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430530" algn="l" defTabSz="28575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573405" algn="l" defTabSz="28575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1435100" algn="l" defTabSz="57404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722120" algn="l" defTabSz="57404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2009140" algn="l" defTabSz="57404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2295525" algn="l" defTabSz="57404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I am very happy to have the opportunity to meet with you all in this course.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98CE62-E522-4E60-81DE-6644D44C20B1}" type="slidenum">
              <a:rPr lang="en-US"/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3DB6A0-2F3A-4423-B2BA-FE216C305574}" type="slidenum">
              <a:rPr lang="en-US"/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1698D5-3395-4E8D-BFA4-E6E51E95990D}" type="slidenum">
              <a:rPr lang="en-US"/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5E73A9-2EE7-4FCE-A223-1BB9AA7006F8}" type="slidenum">
              <a:rPr lang="en-US"/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DE7497-4373-451F-9775-10385C3538A3}" type="slidenum">
              <a:rPr lang="en-US"/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2653FB-0FCB-4F41-80C4-68FFDE045D9F}" type="slidenum">
              <a:rPr lang="en-US"/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0000DA-1ABF-4B49-8D83-EA9CBC3643CA}" type="slidenum">
              <a:rPr lang="en-US"/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DEC9FB-90AD-4FEE-8429-865BCAC390C2}" type="slidenum">
              <a:rPr lang="en-US"/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522CD4-16E5-419F-B8ED-8804F5DD26CD}" type="slidenum">
              <a:rPr lang="en-US"/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9B8AB3-2B42-43A6-B0EF-41060E78A2AA}" type="slidenum">
              <a:rPr lang="en-US"/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5FBF3-718E-477A-AEAF-85D7816AA910}" type="slidenum">
              <a:rPr lang="en-US"/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183"/>
            <a:ext cx="6858000" cy="1790680"/>
          </a:xfrm>
        </p:spPr>
        <p:txBody>
          <a:bodyPr anchor="b"/>
          <a:lstStyle>
            <a:lvl1pPr algn="ctr">
              <a:defRPr sz="3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08"/>
            <a:ext cx="6858000" cy="1241505"/>
          </a:xfrm>
        </p:spPr>
        <p:txBody>
          <a:bodyPr/>
          <a:lstStyle>
            <a:lvl1pPr marL="0" indent="0" algn="ctr">
              <a:buNone/>
              <a:defRPr sz="1600"/>
            </a:lvl1pPr>
            <a:lvl2pPr marL="287020" indent="0" algn="ctr">
              <a:buNone/>
              <a:defRPr sz="1200"/>
            </a:lvl2pPr>
            <a:lvl3pPr marL="574040" indent="0" algn="ctr">
              <a:buNone/>
              <a:defRPr sz="1200"/>
            </a:lvl3pPr>
            <a:lvl4pPr marL="861060" indent="0" algn="ctr">
              <a:buNone/>
              <a:defRPr sz="1100"/>
            </a:lvl4pPr>
            <a:lvl5pPr marL="1148080" indent="0" algn="ctr">
              <a:buNone/>
              <a:defRPr sz="1100"/>
            </a:lvl5pPr>
            <a:lvl6pPr marL="1435100" indent="0" algn="ctr">
              <a:buNone/>
              <a:defRPr sz="1100"/>
            </a:lvl6pPr>
            <a:lvl7pPr marL="1722120" indent="0" algn="ctr">
              <a:buNone/>
              <a:defRPr sz="1100"/>
            </a:lvl7pPr>
            <a:lvl8pPr marL="2009140" indent="0" algn="ctr">
              <a:buNone/>
              <a:defRPr sz="1100"/>
            </a:lvl8pPr>
            <a:lvl9pPr marL="2295525" indent="0" algn="ctr">
              <a:buNone/>
              <a:defRPr sz="11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06C9A41-D864-428D-9C31-5294F3735FA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661447-7998-46BF-B95E-D71DBFFC4D6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872" y="92928"/>
            <a:ext cx="2110755" cy="4675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8257" y="92928"/>
            <a:ext cx="6228458" cy="4675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14C122-CBE5-46C5-AE21-5F2E3318462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521970" y="4767263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4BFCE12-62F8-4935-B4B3-E8FB1AC9A4A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64" y="1282528"/>
            <a:ext cx="7887146" cy="21389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964" y="3442396"/>
            <a:ext cx="7887146" cy="1125141"/>
          </a:xfrm>
        </p:spPr>
        <p:txBody>
          <a:bodyPr/>
          <a:lstStyle>
            <a:lvl1pPr marL="0" indent="0">
              <a:buNone/>
              <a:defRPr sz="1600"/>
            </a:lvl1pPr>
            <a:lvl2pPr marL="287020" indent="0">
              <a:buNone/>
              <a:defRPr sz="1200"/>
            </a:lvl2pPr>
            <a:lvl3pPr marL="574040" indent="0">
              <a:buNone/>
              <a:defRPr sz="1200"/>
            </a:lvl3pPr>
            <a:lvl4pPr marL="861060" indent="0">
              <a:buNone/>
              <a:defRPr sz="1100"/>
            </a:lvl4pPr>
            <a:lvl5pPr marL="1148080" indent="0">
              <a:buNone/>
              <a:defRPr sz="1100"/>
            </a:lvl5pPr>
            <a:lvl6pPr marL="1435100" indent="0">
              <a:buNone/>
              <a:defRPr sz="1100"/>
            </a:lvl6pPr>
            <a:lvl7pPr marL="1722120" indent="0">
              <a:buNone/>
              <a:defRPr sz="1100"/>
            </a:lvl7pPr>
            <a:lvl8pPr marL="2009140" indent="0">
              <a:buNone/>
              <a:defRPr sz="1100"/>
            </a:lvl8pPr>
            <a:lvl9pPr marL="2295525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B6FB98-0011-4161-BE35-0A73E2FACDA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8258" y="719117"/>
            <a:ext cx="4169049" cy="40493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4463" y="719117"/>
            <a:ext cx="4170164" cy="40493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BF4A6C-FF74-409E-AF94-9AA6BEC52E2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45" y="273752"/>
            <a:ext cx="7887146" cy="9945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544" y="1260762"/>
            <a:ext cx="3868788" cy="617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287020" indent="0">
              <a:buNone/>
              <a:defRPr sz="1200" b="1"/>
            </a:lvl2pPr>
            <a:lvl3pPr marL="574040" indent="0">
              <a:buNone/>
              <a:defRPr sz="1200" b="1"/>
            </a:lvl3pPr>
            <a:lvl4pPr marL="861060" indent="0">
              <a:buNone/>
              <a:defRPr sz="1100" b="1"/>
            </a:lvl4pPr>
            <a:lvl5pPr marL="1148080" indent="0">
              <a:buNone/>
              <a:defRPr sz="1100" b="1"/>
            </a:lvl5pPr>
            <a:lvl6pPr marL="1435100" indent="0">
              <a:buNone/>
              <a:defRPr sz="1100" b="1"/>
            </a:lvl6pPr>
            <a:lvl7pPr marL="1722120" indent="0">
              <a:buNone/>
              <a:defRPr sz="1100" b="1"/>
            </a:lvl7pPr>
            <a:lvl8pPr marL="2009140" indent="0">
              <a:buNone/>
              <a:defRPr sz="1100" b="1"/>
            </a:lvl8pPr>
            <a:lvl9pPr marL="2295525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44" y="1878582"/>
            <a:ext cx="3868788" cy="2763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8928" y="1260762"/>
            <a:ext cx="3887762" cy="617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287020" indent="0">
              <a:buNone/>
              <a:defRPr sz="1200" b="1"/>
            </a:lvl2pPr>
            <a:lvl3pPr marL="574040" indent="0">
              <a:buNone/>
              <a:defRPr sz="1200" b="1"/>
            </a:lvl3pPr>
            <a:lvl4pPr marL="861060" indent="0">
              <a:buNone/>
              <a:defRPr sz="1100" b="1"/>
            </a:lvl4pPr>
            <a:lvl5pPr marL="1148080" indent="0">
              <a:buNone/>
              <a:defRPr sz="1100" b="1"/>
            </a:lvl5pPr>
            <a:lvl6pPr marL="1435100" indent="0">
              <a:buNone/>
              <a:defRPr sz="1100" b="1"/>
            </a:lvl6pPr>
            <a:lvl7pPr marL="1722120" indent="0">
              <a:buNone/>
              <a:defRPr sz="1100" b="1"/>
            </a:lvl7pPr>
            <a:lvl8pPr marL="2009140" indent="0">
              <a:buNone/>
              <a:defRPr sz="1100" b="1"/>
            </a:lvl8pPr>
            <a:lvl9pPr marL="2295525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8928" y="1878582"/>
            <a:ext cx="3887762" cy="2763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2642A5-B4C1-490D-823B-6F62026E5D0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B72306-FD3C-4756-B3FD-766F3400AAC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6FCE69C-6874-463F-8672-A48ADE6CA40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44" y="343235"/>
            <a:ext cx="2949029" cy="1199650"/>
          </a:xfrm>
        </p:spPr>
        <p:txBody>
          <a:bodyPr anchor="b"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65" y="740886"/>
            <a:ext cx="4628926" cy="365503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544" y="1542881"/>
            <a:ext cx="2949029" cy="2858895"/>
          </a:xfrm>
        </p:spPr>
        <p:txBody>
          <a:bodyPr/>
          <a:lstStyle>
            <a:lvl1pPr marL="0" indent="0">
              <a:buNone/>
              <a:defRPr sz="1100"/>
            </a:lvl1pPr>
            <a:lvl2pPr marL="287020" indent="0">
              <a:buNone/>
              <a:defRPr sz="900"/>
            </a:lvl2pPr>
            <a:lvl3pPr marL="574040" indent="0">
              <a:buNone/>
              <a:defRPr sz="700"/>
            </a:lvl3pPr>
            <a:lvl4pPr marL="861060" indent="0">
              <a:buNone/>
              <a:defRPr sz="700"/>
            </a:lvl4pPr>
            <a:lvl5pPr marL="1148080" indent="0">
              <a:buNone/>
              <a:defRPr sz="700"/>
            </a:lvl5pPr>
            <a:lvl6pPr marL="1435100" indent="0">
              <a:buNone/>
              <a:defRPr sz="700"/>
            </a:lvl6pPr>
            <a:lvl7pPr marL="1722120" indent="0">
              <a:buNone/>
              <a:defRPr sz="700"/>
            </a:lvl7pPr>
            <a:lvl8pPr marL="2009140" indent="0">
              <a:buNone/>
              <a:defRPr sz="700"/>
            </a:lvl8pPr>
            <a:lvl9pPr marL="229552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A9E2C9-38C0-4E05-A9A0-7FD9158DBDA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44" y="343235"/>
            <a:ext cx="2949029" cy="1199650"/>
          </a:xfrm>
        </p:spPr>
        <p:txBody>
          <a:bodyPr anchor="b"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65" y="740886"/>
            <a:ext cx="4628926" cy="3655035"/>
          </a:xfrm>
        </p:spPr>
        <p:txBody>
          <a:bodyPr/>
          <a:lstStyle>
            <a:lvl1pPr marL="0" indent="0">
              <a:buNone/>
              <a:defRPr sz="2100"/>
            </a:lvl1pPr>
            <a:lvl2pPr marL="287020" indent="0">
              <a:buNone/>
              <a:defRPr sz="1800"/>
            </a:lvl2pPr>
            <a:lvl3pPr marL="574040" indent="0">
              <a:buNone/>
              <a:defRPr sz="1600"/>
            </a:lvl3pPr>
            <a:lvl4pPr marL="861060" indent="0">
              <a:buNone/>
              <a:defRPr sz="1200"/>
            </a:lvl4pPr>
            <a:lvl5pPr marL="1148080" indent="0">
              <a:buNone/>
              <a:defRPr sz="1200"/>
            </a:lvl5pPr>
            <a:lvl6pPr marL="1435100" indent="0">
              <a:buNone/>
              <a:defRPr sz="1200"/>
            </a:lvl6pPr>
            <a:lvl7pPr marL="1722120" indent="0">
              <a:buNone/>
              <a:defRPr sz="1200"/>
            </a:lvl7pPr>
            <a:lvl8pPr marL="2009140" indent="0">
              <a:buNone/>
              <a:defRPr sz="1200"/>
            </a:lvl8pPr>
            <a:lvl9pPr marL="2295525" indent="0">
              <a:buNone/>
              <a:defRPr sz="1200"/>
            </a:lvl9pPr>
          </a:lstStyle>
          <a:p>
            <a:pPr lvl="0"/>
            <a:endParaRPr lang="en-US" noProof="0">
              <a:sym typeface="Helvetica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544" y="1542881"/>
            <a:ext cx="2949029" cy="2858895"/>
          </a:xfrm>
        </p:spPr>
        <p:txBody>
          <a:bodyPr/>
          <a:lstStyle>
            <a:lvl1pPr marL="0" indent="0">
              <a:buNone/>
              <a:defRPr sz="1100"/>
            </a:lvl1pPr>
            <a:lvl2pPr marL="287020" indent="0">
              <a:buNone/>
              <a:defRPr sz="900"/>
            </a:lvl2pPr>
            <a:lvl3pPr marL="574040" indent="0">
              <a:buNone/>
              <a:defRPr sz="700"/>
            </a:lvl3pPr>
            <a:lvl4pPr marL="861060" indent="0">
              <a:buNone/>
              <a:defRPr sz="700"/>
            </a:lvl4pPr>
            <a:lvl5pPr marL="1148080" indent="0">
              <a:buNone/>
              <a:defRPr sz="700"/>
            </a:lvl5pPr>
            <a:lvl6pPr marL="1435100" indent="0">
              <a:buNone/>
              <a:defRPr sz="700"/>
            </a:lvl6pPr>
            <a:lvl7pPr marL="1722120" indent="0">
              <a:buNone/>
              <a:defRPr sz="700"/>
            </a:lvl7pPr>
            <a:lvl8pPr marL="2009140" indent="0">
              <a:buNone/>
              <a:defRPr sz="700"/>
            </a:lvl8pPr>
            <a:lvl9pPr marL="229552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709096-912F-4774-8F9C-D173966EA40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body" idx="1"/>
          </p:nvPr>
        </p:nvSpPr>
        <p:spPr bwMode="auto">
          <a:xfrm>
            <a:off x="347663" y="719138"/>
            <a:ext cx="8447087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1886" tIns="31886" rIns="31886" bIns="31886" numCol="1" anchor="t" anchorCtr="0" compatLnSpc="1"/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Template text styles</a:t>
            </a:r>
            <a:endParaRPr lang="en-US" altLang="en-US">
              <a:sym typeface="Helvetica" panose="020B0604020202020204" pitchFamily="34" charset="0"/>
            </a:endParaRPr>
          </a:p>
          <a:p>
            <a:pPr lvl="1"/>
            <a:r>
              <a:rPr lang="en-US" altLang="en-US">
                <a:sym typeface="Helvetica" panose="020B0604020202020204" pitchFamily="34" charset="0"/>
              </a:rPr>
              <a:t>Second level</a:t>
            </a:r>
            <a:endParaRPr lang="en-US" altLang="en-US">
              <a:sym typeface="Helvetica" panose="020B0604020202020204" pitchFamily="34" charset="0"/>
            </a:endParaRPr>
          </a:p>
          <a:p>
            <a:pPr lvl="2"/>
            <a:r>
              <a:rPr lang="en-US" altLang="en-US">
                <a:sym typeface="Helvetica" panose="020B0604020202020204" pitchFamily="34" charset="0"/>
              </a:rPr>
              <a:t>Third level</a:t>
            </a:r>
            <a:endParaRPr lang="en-US" altLang="en-US">
              <a:sym typeface="Helvetica" panose="020B0604020202020204" pitchFamily="34" charset="0"/>
            </a:endParaRPr>
          </a:p>
          <a:p>
            <a:pPr lvl="3"/>
            <a:r>
              <a:rPr lang="en-US" altLang="en-US">
                <a:sym typeface="Helvetica" panose="020B0604020202020204" pitchFamily="34" charset="0"/>
              </a:rPr>
              <a:t>Fourth level</a:t>
            </a:r>
            <a:endParaRPr lang="en-US" altLang="en-US">
              <a:sym typeface="Helvetica" panose="020B0604020202020204" pitchFamily="34" charset="0"/>
            </a:endParaRPr>
          </a:p>
          <a:p>
            <a:pPr lvl="4"/>
            <a:r>
              <a:rPr lang="en-US" altLang="en-US">
                <a:sym typeface="Helvetica" panose="020B0604020202020204" pitchFamily="34" charset="0"/>
              </a:rPr>
              <a:t>Fifth level</a:t>
            </a:r>
            <a:endParaRPr lang="en-US" altLang="en-US">
              <a:sym typeface="Helvetica" panose="020B0604020202020204" pitchFamily="34" charset="0"/>
            </a:endParaRPr>
          </a:p>
        </p:txBody>
      </p:sp>
      <p:sp>
        <p:nvSpPr>
          <p:cNvPr id="1027" name="Rectangle 2"/>
          <p:cNvSpPr>
            <a:spLocks noGrp="1"/>
          </p:cNvSpPr>
          <p:nvPr>
            <p:ph type="title"/>
          </p:nvPr>
        </p:nvSpPr>
        <p:spPr bwMode="auto">
          <a:xfrm>
            <a:off x="500063" y="93663"/>
            <a:ext cx="8143875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1886" tIns="31886" rIns="31886" bIns="31886" numCol="1" anchor="t" anchorCtr="0" compatLnSpc="1"/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Template title style</a:t>
            </a:r>
            <a:endParaRPr lang="en-US" altLang="en-US">
              <a:sym typeface="Helvetica" panose="020B0604020202020204" pitchFamily="34" charset="0"/>
            </a:endParaRPr>
          </a:p>
        </p:txBody>
      </p:sp>
      <p:pic>
        <p:nvPicPr>
          <p:cNvPr id="1028" name="Pictur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8" y="69850"/>
            <a:ext cx="185102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Line 4"/>
          <p:cNvSpPr>
            <a:spLocks noChangeShapeType="1"/>
          </p:cNvSpPr>
          <p:nvPr/>
        </p:nvSpPr>
        <p:spPr bwMode="auto">
          <a:xfrm>
            <a:off x="341313" y="588963"/>
            <a:ext cx="84597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1886" tIns="31886" rIns="31886" bIns="31886" anchor="ctr"/>
          <a:lstStyle/>
          <a:p>
            <a:endParaRPr lang="en-US"/>
          </a:p>
        </p:txBody>
      </p:sp>
      <p:sp>
        <p:nvSpPr>
          <p:cNvPr id="2" name="Rectangle 5"/>
          <p:cNvSpPr>
            <a:spLocks noGrp="1"/>
          </p:cNvSpPr>
          <p:nvPr>
            <p:ph type="sldNum" sz="quarter" idx="2"/>
          </p:nvPr>
        </p:nvSpPr>
        <p:spPr bwMode="auto">
          <a:xfrm>
            <a:off x="4460875" y="4808538"/>
            <a:ext cx="215900" cy="1730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1886" tIns="31886" rIns="31886" bIns="31886" numCol="1" anchor="b" anchorCtr="0" compatLnSpc="1"/>
          <a:lstStyle>
            <a:lvl1pPr algn="ctr" defTabSz="1090930" eaLnBrk="1">
              <a:defRPr sz="900">
                <a:solidFill>
                  <a:srgbClr val="5E5E5E"/>
                </a:solidFill>
                <a:latin typeface="Graphik" charset="0"/>
                <a:ea typeface="Graphik" charset="0"/>
                <a:cs typeface="Graphik" charset="0"/>
                <a:sym typeface="Graphik" charset="0"/>
              </a:defRPr>
            </a:lvl1pPr>
          </a:lstStyle>
          <a:p>
            <a:fld id="{B78101D5-FE84-44C9-AB30-8CA2B182F501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 kern="1200">
          <a:solidFill>
            <a:srgbClr val="AE0428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28702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57404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86106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14808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marL="263525" indent="-263525" algn="l" defTabSz="1090930" rtl="0" eaLnBrk="0" fontAlgn="base" hangingPunct="0">
        <a:spcBef>
          <a:spcPts val="1250"/>
        </a:spcBef>
        <a:spcAft>
          <a:spcPct val="0"/>
        </a:spcAft>
        <a:buSzPct val="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494030" indent="-246380" algn="l" defTabSz="1090930" rtl="0" eaLnBrk="0" fontAlgn="base" hangingPunct="0">
        <a:spcBef>
          <a:spcPts val="1250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739775" indent="-246380" algn="l" defTabSz="1090930" rtl="0" eaLnBrk="0" fontAlgn="base" hangingPunct="0">
        <a:spcBef>
          <a:spcPts val="1250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987425" indent="-246380" algn="l" defTabSz="1090930" rtl="0" eaLnBrk="0" fontAlgn="base" hangingPunct="0">
        <a:spcBef>
          <a:spcPts val="1250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1235075" indent="-246380" algn="l" defTabSz="1090930" rtl="0" eaLnBrk="0" fontAlgn="base" hangingPunct="0">
        <a:spcBef>
          <a:spcPts val="1250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1578610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65630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015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9035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2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404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6106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08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10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12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14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295525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tags" Target="../tags/tag5.xml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/>
          </p:cNvSpPr>
          <p:nvPr>
            <p:ph type="ctrTitle"/>
          </p:nvPr>
        </p:nvSpPr>
        <p:spPr>
          <a:xfrm>
            <a:off x="500063" y="1158875"/>
            <a:ext cx="8143875" cy="568325"/>
          </a:xfrm>
        </p:spPr>
        <p:txBody>
          <a:bodyPr/>
          <a:lstStyle/>
          <a:p>
            <a:pPr eaLnBrk="1">
              <a:lnSpc>
                <a:spcPct val="80000"/>
              </a:lnSpc>
            </a:pPr>
            <a:r>
              <a:rPr lang="en-US" altLang="en-US" sz="2800" dirty="0"/>
              <a:t>DTS207TC Database Development and Design</a:t>
            </a:r>
            <a:endParaRPr lang="en-US" altLang="en-US" sz="2800" dirty="0"/>
          </a:p>
        </p:txBody>
      </p:sp>
      <p:sp>
        <p:nvSpPr>
          <p:cNvPr id="2051" name="Rectangle 2"/>
          <p:cNvSpPr>
            <a:spLocks noGrp="1"/>
          </p:cNvSpPr>
          <p:nvPr>
            <p:ph type="subTitle" sz="quarter" idx="1"/>
          </p:nvPr>
        </p:nvSpPr>
        <p:spPr>
          <a:xfrm>
            <a:off x="500063" y="2428240"/>
            <a:ext cx="8143875" cy="385763"/>
          </a:xfrm>
        </p:spPr>
        <p:txBody>
          <a:bodyPr/>
          <a:lstStyle/>
          <a:p>
            <a:pPr defTabSz="365125" eaLnBrk="1">
              <a:spcBef>
                <a:spcPct val="0"/>
              </a:spcBef>
              <a:buSzTx/>
            </a:pPr>
            <a:r>
              <a:rPr lang="en-US" altLang="zh-CN" sz="2100" b="1" dirty="0">
                <a:solidFill>
                  <a:srgbClr val="AE0428"/>
                </a:solidFill>
                <a:ea typeface="宋体" panose="02010600030101010101" pitchFamily="2" charset="-122"/>
              </a:rPr>
              <a:t>Lecture 12</a:t>
            </a:r>
            <a:endParaRPr lang="en-US" altLang="zh-CN" sz="2100" b="1" dirty="0">
              <a:solidFill>
                <a:srgbClr val="AE0428"/>
              </a:solidFill>
              <a:ea typeface="宋体" panose="02010600030101010101" pitchFamily="2" charset="-122"/>
            </a:endParaRPr>
          </a:p>
          <a:p>
            <a:pPr algn="ctr" defTabSz="365125" eaLnBrk="1">
              <a:buClrTx/>
              <a:buSzTx/>
              <a:buFontTx/>
            </a:pPr>
            <a:r>
              <a:rPr lang="en-US" altLang="zh-CN" sz="2100" b="1" dirty="0">
                <a:solidFill>
                  <a:srgbClr val="AE0428"/>
                </a:solidFill>
                <a:ea typeface="宋体" panose="02010600030101010101" pitchFamily="2" charset="-122"/>
                <a:sym typeface="+mn-ea"/>
              </a:rPr>
              <a:t>Chap 31. </a:t>
            </a:r>
            <a:r>
              <a:rPr lang="en-US" altLang="zh-CN" sz="2100" b="1" dirty="0">
                <a:solidFill>
                  <a:srgbClr val="AE0428"/>
                </a:solidFill>
                <a:ea typeface="宋体" panose="02010600030101010101" pitchFamily="2" charset="-122"/>
              </a:rPr>
              <a:t>Information Retrieval</a:t>
            </a:r>
            <a:endParaRPr lang="en-US" altLang="zh-CN" sz="2100" b="1" dirty="0">
              <a:solidFill>
                <a:srgbClr val="AE0428"/>
              </a:solidFill>
              <a:ea typeface="宋体" panose="02010600030101010101" pitchFamily="2" charset="-122"/>
            </a:endParaRPr>
          </a:p>
        </p:txBody>
      </p:sp>
      <p:sp>
        <p:nvSpPr>
          <p:cNvPr id="2052" name="Text Box 3"/>
          <p:cNvSpPr txBox="1"/>
          <p:nvPr/>
        </p:nvSpPr>
        <p:spPr bwMode="auto">
          <a:xfrm>
            <a:off x="500063" y="4435475"/>
            <a:ext cx="81438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1886" tIns="31886" rIns="31886" bIns="31886"/>
          <a:lstStyle>
            <a:lvl1pPr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/>
            <a:r>
              <a:rPr lang="en-US" altLang="zh-CN" sz="1200">
                <a:latin typeface="Helvetica" panose="020B0604020202020204" pitchFamily="34" charset="0"/>
                <a:ea typeface="宋体" panose="02010600030101010101" pitchFamily="2" charset="-122"/>
                <a:sym typeface="Helvetica" panose="020B0604020202020204" pitchFamily="34" charset="0"/>
              </a:rPr>
              <a:t>Di Zhang</a:t>
            </a:r>
            <a:r>
              <a:rPr lang="en-US" alt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, Autumn 2025</a:t>
            </a:r>
            <a:endParaRPr lang="en-US" alt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585" y="757555"/>
            <a:ext cx="30480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Relevance Ranking Using Terms</a:t>
            </a:r>
            <a:endParaRPr lang="en-US">
              <a:ea typeface="+mj-ea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7980" y="719455"/>
            <a:ext cx="4281170" cy="4049395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rgbClr val="002060"/>
                </a:solidFill>
              </a:rPr>
              <a:t>TF-IDF</a:t>
            </a:r>
            <a:r>
              <a:rPr lang="en-US" sz="1200" i="1" dirty="0">
                <a:solidFill>
                  <a:srgbClr val="002060"/>
                </a:solidFill>
              </a:rPr>
              <a:t> </a:t>
            </a:r>
            <a:r>
              <a:rPr lang="en-US" sz="1200" dirty="0"/>
              <a:t>(Term frequency/Inverse Document frequency) ranking:</a:t>
            </a:r>
            <a:endParaRPr lang="en-US" sz="1200" dirty="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778635" y="2787650"/>
            <a:ext cx="4674235" cy="222694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35785" y="1347470"/>
            <a:ext cx="4617085" cy="12992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TF-IDF is the measure of importance in information theory*</a:t>
            </a:r>
            <a:endParaRPr lang="en-US" altLang="zh-CN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7980" y="719455"/>
            <a:ext cx="4137025" cy="4049395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The Goal: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Find term weights that make each document stand out from the corpus average.</a:t>
            </a:r>
            <a:endParaRPr lang="en-US" altLang="zh-CN" sz="12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The Math: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We model this by maximizing the difference between:</a:t>
            </a:r>
            <a:endParaRPr lang="en-US" altLang="zh-CN" sz="1200" dirty="0"/>
          </a:p>
          <a:p>
            <a:pPr lvl="2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A term's local distribution in a doc, P(t|d) (≈ TF)</a:t>
            </a:r>
            <a:endParaRPr lang="en-US" altLang="zh-CN" sz="1200" dirty="0"/>
          </a:p>
          <a:p>
            <a:pPr lvl="2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Its global background distribution, P(t)</a:t>
            </a:r>
            <a:endParaRPr lang="en-US" altLang="zh-CN" sz="12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The Insight: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The optimal measure for this difference is KL Divergence:</a:t>
            </a:r>
            <a:endParaRPr lang="en-US" altLang="zh-CN" sz="12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zh-CN" sz="1200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427855" y="843915"/>
            <a:ext cx="4537075" cy="3232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5" y="4076065"/>
            <a:ext cx="3306445" cy="700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410" y="4076065"/>
            <a:ext cx="2499360" cy="7727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04988" y="73819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sz="2800">
                <a:ea typeface="+mj-ea"/>
              </a:rPr>
              <a:t>Relevance Ranking Using Terms (Cont.)</a:t>
            </a:r>
            <a:endParaRPr lang="en-US" sz="2800">
              <a:ea typeface="+mj-ea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28926" y="820341"/>
            <a:ext cx="5770821" cy="3677840"/>
          </a:xfrm>
        </p:spPr>
        <p:txBody>
          <a:bodyPr/>
          <a:lstStyle/>
          <a:p>
            <a:r>
              <a:rPr lang="en-US" sz="1400" dirty="0"/>
              <a:t>Most systems add to the above model</a:t>
            </a:r>
            <a:endParaRPr lang="en-US" sz="1400" dirty="0"/>
          </a:p>
          <a:p>
            <a:pPr lvl="1"/>
            <a:r>
              <a:rPr lang="en-US" sz="1400" dirty="0"/>
              <a:t>Words that occur in title, author list, section headings, etc. are given greater importance</a:t>
            </a:r>
            <a:endParaRPr lang="en-US" sz="1400" dirty="0"/>
          </a:p>
          <a:p>
            <a:pPr lvl="1"/>
            <a:r>
              <a:rPr lang="en-US" sz="1400" dirty="0"/>
              <a:t>Words whose first occurrence is late in the document are given lower importance</a:t>
            </a:r>
            <a:endParaRPr lang="en-US" sz="1400" dirty="0"/>
          </a:p>
          <a:p>
            <a:pPr lvl="1"/>
            <a:r>
              <a:rPr lang="en-US" sz="1400" dirty="0"/>
              <a:t>Very common words such as “a”, “an”, “the”, “it” etc. are eliminated</a:t>
            </a:r>
            <a:endParaRPr lang="en-US" sz="1400" dirty="0"/>
          </a:p>
          <a:p>
            <a:pPr lvl="2"/>
            <a:r>
              <a:rPr lang="en-US" sz="1400" dirty="0"/>
              <a:t>Called </a:t>
            </a:r>
            <a:r>
              <a:rPr lang="en-US" sz="1400" b="1" dirty="0">
                <a:solidFill>
                  <a:srgbClr val="002060"/>
                </a:solidFill>
              </a:rPr>
              <a:t>stop words</a:t>
            </a:r>
            <a:endParaRPr lang="en-US" sz="1400" b="1" dirty="0">
              <a:solidFill>
                <a:srgbClr val="002060"/>
              </a:solidFill>
            </a:endParaRPr>
          </a:p>
          <a:p>
            <a:pPr lvl="1"/>
            <a:r>
              <a:rPr lang="en-US" sz="1400" b="1" dirty="0">
                <a:solidFill>
                  <a:srgbClr val="002060"/>
                </a:solidFill>
              </a:rPr>
              <a:t>Proximity</a:t>
            </a:r>
            <a:r>
              <a:rPr lang="en-US" sz="1400" dirty="0"/>
              <a:t>: if keywords in query occur close together in the document, the document has higher importance than if they occur far apart</a:t>
            </a:r>
            <a:endParaRPr lang="en-US" sz="1400" dirty="0"/>
          </a:p>
          <a:p>
            <a:r>
              <a:rPr lang="en-US" sz="1400" dirty="0"/>
              <a:t>Documents are returned in decreasing order of relevance score</a:t>
            </a:r>
            <a:endParaRPr lang="en-US" sz="1400" dirty="0"/>
          </a:p>
          <a:p>
            <a:pPr lvl="1"/>
            <a:r>
              <a:rPr lang="en-US" sz="1400" dirty="0"/>
              <a:t>Usually only top few documents are returned, not all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Similarity Based Retrieval</a:t>
            </a:r>
            <a:endParaRPr lang="en-US">
              <a:ea typeface="+mj-ea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200" dirty="0"/>
              <a:t>Similarity based retrieval - retrieve documents similar to a given document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dirty="0"/>
              <a:t>Similarity may be defined on the basis of common words</a:t>
            </a:r>
            <a:endParaRPr lang="en-US" sz="1200" dirty="0"/>
          </a:p>
          <a:p>
            <a:pPr lvl="2">
              <a:lnSpc>
                <a:spcPct val="90000"/>
              </a:lnSpc>
            </a:pPr>
            <a:r>
              <a:rPr lang="en-US" sz="1200" dirty="0"/>
              <a:t>E.g., find </a:t>
            </a:r>
            <a:r>
              <a:rPr lang="en-US" sz="1200" i="1" dirty="0"/>
              <a:t>k</a:t>
            </a:r>
            <a:r>
              <a:rPr lang="en-US" sz="1200" dirty="0"/>
              <a:t> terms in A with highest </a:t>
            </a:r>
            <a:r>
              <a:rPr lang="en-US" sz="1200" i="1" dirty="0"/>
              <a:t>TF </a:t>
            </a:r>
            <a:r>
              <a:rPr lang="en-US" sz="1200" dirty="0"/>
              <a:t>(</a:t>
            </a:r>
            <a:r>
              <a:rPr lang="en-US" sz="1200" i="1" dirty="0"/>
              <a:t>d, t </a:t>
            </a:r>
            <a:r>
              <a:rPr lang="en-US" sz="1200" dirty="0"/>
              <a:t>) / </a:t>
            </a:r>
            <a:r>
              <a:rPr lang="en-US" sz="1200" i="1" dirty="0"/>
              <a:t>n </a:t>
            </a:r>
            <a:r>
              <a:rPr lang="en-US" sz="1200" dirty="0"/>
              <a:t>(</a:t>
            </a:r>
            <a:r>
              <a:rPr lang="en-US" sz="1200" i="1" dirty="0"/>
              <a:t>t </a:t>
            </a:r>
            <a:r>
              <a:rPr lang="en-US" sz="1200" dirty="0"/>
              <a:t>) and use these terms to find relevance of other documents.</a:t>
            </a: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b="1" dirty="0">
                <a:solidFill>
                  <a:srgbClr val="002060"/>
                </a:solidFill>
              </a:rPr>
              <a:t>Relevance feedback</a:t>
            </a:r>
            <a:r>
              <a:rPr lang="en-US" sz="1200" dirty="0"/>
              <a:t>: Similarity can be used to refine answer set to keyword query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dirty="0"/>
              <a:t>User selects a few relevant documents from those retrieved by keyword query, and system finds other documents similar to these</a:t>
            </a: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dirty="0"/>
              <a:t>Vector space model: define an </a:t>
            </a:r>
            <a:r>
              <a:rPr lang="en-US" sz="1200" i="1" dirty="0"/>
              <a:t>n</a:t>
            </a:r>
            <a:r>
              <a:rPr lang="en-US" sz="1200" dirty="0"/>
              <a:t>-dimensional space, where </a:t>
            </a:r>
            <a:r>
              <a:rPr lang="en-US" sz="1200" i="1" dirty="0"/>
              <a:t>n</a:t>
            </a:r>
            <a:r>
              <a:rPr lang="en-US" sz="1200" dirty="0"/>
              <a:t> is the number of words in the document set.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dirty="0"/>
              <a:t>Vector for document </a:t>
            </a:r>
            <a:r>
              <a:rPr lang="en-US" sz="1200" i="1" dirty="0"/>
              <a:t>d</a:t>
            </a:r>
            <a:r>
              <a:rPr lang="en-US" sz="1200" dirty="0"/>
              <a:t> goes from origin to a point whose </a:t>
            </a:r>
            <a:r>
              <a:rPr lang="en-US" sz="1200" i="1" dirty="0" err="1"/>
              <a:t>i</a:t>
            </a:r>
            <a:r>
              <a:rPr lang="en-US" sz="1200" i="1" dirty="0"/>
              <a:t> </a:t>
            </a:r>
            <a:r>
              <a:rPr lang="en-US" sz="1200" baseline="30000" dirty="0" err="1"/>
              <a:t>th</a:t>
            </a:r>
            <a:r>
              <a:rPr lang="en-US" sz="1200" dirty="0"/>
              <a:t> coordinate is </a:t>
            </a:r>
            <a:r>
              <a:rPr lang="en-US" sz="1200" i="1" dirty="0"/>
              <a:t>TF</a:t>
            </a:r>
            <a:r>
              <a:rPr lang="en-US" sz="1200" dirty="0"/>
              <a:t> (</a:t>
            </a:r>
            <a:r>
              <a:rPr lang="en-US" sz="1200" i="1" dirty="0" err="1"/>
              <a:t>d,t</a:t>
            </a:r>
            <a:r>
              <a:rPr lang="en-US" sz="1200" dirty="0"/>
              <a:t> ) / </a:t>
            </a:r>
            <a:r>
              <a:rPr lang="en-US" sz="1200" i="1" dirty="0"/>
              <a:t>n</a:t>
            </a:r>
            <a:r>
              <a:rPr lang="en-US" sz="1200" dirty="0"/>
              <a:t> (</a:t>
            </a:r>
            <a:r>
              <a:rPr lang="en-US" sz="1200" i="1" dirty="0"/>
              <a:t>t</a:t>
            </a:r>
            <a:r>
              <a:rPr lang="en-US" sz="1200" dirty="0"/>
              <a:t> )</a:t>
            </a:r>
            <a:endParaRPr lang="en-US" sz="1200" dirty="0"/>
          </a:p>
          <a:p>
            <a:pPr lvl="1">
              <a:lnSpc>
                <a:spcPct val="90000"/>
              </a:lnSpc>
            </a:pPr>
            <a:r>
              <a:rPr lang="en-US" sz="1200" dirty="0"/>
              <a:t>The cosine of the angle between the vectors of two documents is used as a measure of their similarity.</a:t>
            </a:r>
            <a:endParaRPr lang="en-US" sz="1200" dirty="0"/>
          </a:p>
          <a:p>
            <a:pPr lvl="1">
              <a:lnSpc>
                <a:spcPct val="90000"/>
              </a:lnSpc>
              <a:buFont typeface="Monotype Sorts" pitchFamily="-65" charset="2"/>
              <a:buNone/>
            </a:pPr>
            <a:endParaRPr lang="en-US" sz="1200" dirty="0"/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835785" y="3435985"/>
            <a:ext cx="4545965" cy="13849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Relevance Using Hyperlinks</a:t>
            </a:r>
            <a:endParaRPr lang="en-US">
              <a:ea typeface="+mj-ea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26294"/>
            <a:ext cx="5786438" cy="3876675"/>
          </a:xfrm>
        </p:spPr>
        <p:txBody>
          <a:bodyPr/>
          <a:lstStyle/>
          <a:p>
            <a:r>
              <a:rPr lang="en-US" sz="1600" dirty="0"/>
              <a:t>Number of documents relevant to a query can be enormous if only term frequencies are taken into account</a:t>
            </a:r>
            <a:endParaRPr lang="en-US" sz="1600" dirty="0"/>
          </a:p>
          <a:p>
            <a:r>
              <a:rPr lang="en-US" sz="1600" dirty="0"/>
              <a:t>Using term frequencies makes “spamming” easy</a:t>
            </a:r>
            <a:endParaRPr lang="en-US" sz="1600" dirty="0"/>
          </a:p>
          <a:p>
            <a:pPr lvl="2"/>
            <a:r>
              <a:rPr lang="en-US" sz="1600" dirty="0"/>
              <a:t>E.g., a travel agency can add many occurrences of the words “travel” to its page to make its rank very high</a:t>
            </a:r>
            <a:endParaRPr lang="en-US" sz="1600" dirty="0"/>
          </a:p>
          <a:p>
            <a:r>
              <a:rPr lang="en-US" sz="1600" dirty="0"/>
              <a:t>Most of the time people are looking for pages from popular sites</a:t>
            </a:r>
            <a:endParaRPr lang="en-US" sz="1600" dirty="0"/>
          </a:p>
          <a:p>
            <a:r>
              <a:rPr lang="en-US" sz="1600" dirty="0"/>
              <a:t>Idea: use popularity of Web site (e.g., how many people visit it) to rank site pages that match given keywords</a:t>
            </a:r>
            <a:endParaRPr lang="en-US" sz="1600" dirty="0"/>
          </a:p>
          <a:p>
            <a:r>
              <a:rPr lang="en-US" sz="1600" dirty="0"/>
              <a:t>Problem: hard to find actual popularity of site</a:t>
            </a:r>
            <a:endParaRPr lang="en-US" sz="1600" dirty="0"/>
          </a:p>
          <a:p>
            <a:pPr lvl="1"/>
            <a:r>
              <a:rPr lang="en-US" sz="1600" dirty="0"/>
              <a:t>Solution: next slide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Relevance Using Hyperlinks (Cont.)</a:t>
            </a:r>
            <a:endParaRPr lang="en-US">
              <a:ea typeface="+mj-ea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2282"/>
            <a:ext cx="5715786" cy="4061187"/>
          </a:xfrm>
        </p:spPr>
        <p:txBody>
          <a:bodyPr/>
          <a:lstStyle/>
          <a:p>
            <a:r>
              <a:rPr lang="en-US" sz="1200" dirty="0"/>
              <a:t>Solution: use number of hyperlinks to a site as a measure of the popularity or </a:t>
            </a:r>
            <a:r>
              <a:rPr lang="en-US" sz="1200" b="1" dirty="0">
                <a:solidFill>
                  <a:srgbClr val="002060"/>
                </a:solidFill>
              </a:rPr>
              <a:t>prestige</a:t>
            </a:r>
            <a:r>
              <a:rPr lang="en-US" sz="1200" b="1" dirty="0">
                <a:solidFill>
                  <a:srgbClr val="000099"/>
                </a:solidFill>
              </a:rPr>
              <a:t> </a:t>
            </a:r>
            <a:r>
              <a:rPr lang="en-US" sz="1200" dirty="0"/>
              <a:t>of the site</a:t>
            </a:r>
            <a:endParaRPr lang="en-US" sz="1200" dirty="0"/>
          </a:p>
          <a:p>
            <a:pPr lvl="1"/>
            <a:r>
              <a:rPr lang="en-US" sz="1200" dirty="0"/>
              <a:t>Count only one hyperlink from each site (why? - see previous slide)</a:t>
            </a:r>
            <a:endParaRPr lang="en-US" sz="1200" dirty="0"/>
          </a:p>
          <a:p>
            <a:pPr lvl="1"/>
            <a:r>
              <a:rPr lang="en-US" sz="1200" dirty="0"/>
              <a:t>Popularity measure is for site, not for individual page</a:t>
            </a:r>
            <a:endParaRPr lang="en-US" sz="1200" dirty="0"/>
          </a:p>
          <a:p>
            <a:pPr lvl="2"/>
            <a:r>
              <a:rPr lang="en-US" sz="1200" dirty="0"/>
              <a:t>But, most hyperlinks are to root of site</a:t>
            </a:r>
            <a:endParaRPr lang="en-US" sz="1200" dirty="0"/>
          </a:p>
          <a:p>
            <a:pPr lvl="2"/>
            <a:r>
              <a:rPr lang="en-US" sz="1200" dirty="0"/>
              <a:t>Also, concept of “site” difficult to define since a URL prefix like cs.yale.edu contains many unrelated pages of varying popularity</a:t>
            </a:r>
            <a:endParaRPr lang="en-US" sz="1200" dirty="0"/>
          </a:p>
          <a:p>
            <a:r>
              <a:rPr lang="en-US" sz="1200" dirty="0"/>
              <a:t>Refinements</a:t>
            </a:r>
            <a:endParaRPr lang="en-US" sz="1200" dirty="0"/>
          </a:p>
          <a:p>
            <a:pPr lvl="1"/>
            <a:r>
              <a:rPr lang="en-US" sz="1200" dirty="0"/>
              <a:t>When computing prestige based on links to a site, give more weight to links from sites that themselves have higher prestige</a:t>
            </a:r>
            <a:endParaRPr lang="en-US" sz="1200" dirty="0"/>
          </a:p>
          <a:p>
            <a:pPr lvl="2"/>
            <a:r>
              <a:rPr lang="en-US" sz="1200" dirty="0"/>
              <a:t>Definition is circular</a:t>
            </a:r>
            <a:endParaRPr lang="en-US" sz="1200" dirty="0"/>
          </a:p>
          <a:p>
            <a:pPr lvl="2"/>
            <a:r>
              <a:rPr lang="en-US" sz="1200" dirty="0"/>
              <a:t>Set up and solve system of simultaneous linear equations</a:t>
            </a:r>
            <a:endParaRPr lang="en-US" sz="1200" dirty="0"/>
          </a:p>
          <a:p>
            <a:pPr lvl="1"/>
            <a:r>
              <a:rPr lang="en-US" sz="1200" dirty="0"/>
              <a:t>Above idea is basis of the Google </a:t>
            </a:r>
            <a:r>
              <a:rPr lang="en-US" sz="1200" b="1" dirty="0">
                <a:solidFill>
                  <a:srgbClr val="002060"/>
                </a:solidFill>
              </a:rPr>
              <a:t>PageRank</a:t>
            </a:r>
            <a:r>
              <a:rPr lang="en-US" sz="1200" dirty="0"/>
              <a:t> ranking mechanism</a:t>
            </a:r>
            <a:endParaRPr 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Relevance Using Hyperlinks (Cont.)</a:t>
            </a:r>
            <a:endParaRPr lang="en-US">
              <a:ea typeface="+mj-ea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9263" y="835819"/>
            <a:ext cx="5695811" cy="3914775"/>
          </a:xfrm>
        </p:spPr>
        <p:txBody>
          <a:bodyPr/>
          <a:lstStyle/>
          <a:p>
            <a:r>
              <a:rPr lang="en-US" sz="1200" dirty="0"/>
              <a:t>Connections to </a:t>
            </a:r>
            <a:r>
              <a:rPr lang="en-US" sz="1200" b="1" dirty="0">
                <a:solidFill>
                  <a:srgbClr val="002060"/>
                </a:solidFill>
              </a:rPr>
              <a:t>social networking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/>
              <a:t>theories that ranked prestige of people</a:t>
            </a:r>
            <a:endParaRPr lang="en-US" sz="1200" dirty="0"/>
          </a:p>
          <a:p>
            <a:pPr lvl="1"/>
            <a:r>
              <a:rPr lang="en-US" sz="1200" dirty="0"/>
              <a:t>E.g., the president of the U.S.A has a high prestige since many people know him</a:t>
            </a:r>
            <a:endParaRPr lang="en-US" sz="1200" dirty="0"/>
          </a:p>
          <a:p>
            <a:pPr lvl="1"/>
            <a:r>
              <a:rPr lang="en-US" sz="1200" dirty="0"/>
              <a:t>Someone known by multiple prestigious people has high prestige</a:t>
            </a:r>
            <a:endParaRPr lang="en-US" sz="1200" dirty="0"/>
          </a:p>
          <a:p>
            <a:r>
              <a:rPr lang="en-US" sz="1200" dirty="0"/>
              <a:t>Hub and authority based ranking</a:t>
            </a:r>
            <a:endParaRPr lang="en-US" sz="1200" dirty="0"/>
          </a:p>
          <a:p>
            <a:pPr lvl="1"/>
            <a:r>
              <a:rPr lang="en-US" sz="1200" dirty="0"/>
              <a:t>A</a:t>
            </a:r>
            <a:r>
              <a:rPr lang="en-US" sz="1200" dirty="0">
                <a:solidFill>
                  <a:srgbClr val="000099"/>
                </a:solidFill>
              </a:rPr>
              <a:t> </a:t>
            </a:r>
            <a:r>
              <a:rPr lang="en-US" sz="1200" b="1" dirty="0">
                <a:solidFill>
                  <a:srgbClr val="002060"/>
                </a:solidFill>
              </a:rPr>
              <a:t>hub</a:t>
            </a:r>
            <a:r>
              <a:rPr lang="en-US" sz="1200" dirty="0"/>
              <a:t> is a page that stores links to many pages (on a topic)</a:t>
            </a:r>
            <a:endParaRPr lang="en-US" sz="1200" dirty="0"/>
          </a:p>
          <a:p>
            <a:pPr lvl="1"/>
            <a:r>
              <a:rPr lang="en-US" sz="1200" dirty="0"/>
              <a:t>An </a:t>
            </a:r>
            <a:r>
              <a:rPr lang="en-US" sz="1200" b="1" dirty="0">
                <a:solidFill>
                  <a:srgbClr val="002060"/>
                </a:solidFill>
              </a:rPr>
              <a:t>authority</a:t>
            </a:r>
            <a:r>
              <a:rPr lang="en-US" sz="1200" dirty="0"/>
              <a:t> is a page that contains actual information on a topic</a:t>
            </a:r>
            <a:endParaRPr lang="en-US" sz="1200" dirty="0"/>
          </a:p>
          <a:p>
            <a:pPr lvl="1"/>
            <a:r>
              <a:rPr lang="en-US" sz="1200" dirty="0"/>
              <a:t>Each page gets a </a:t>
            </a:r>
            <a:r>
              <a:rPr lang="en-US" sz="1200" b="1" dirty="0">
                <a:solidFill>
                  <a:srgbClr val="002060"/>
                </a:solidFill>
              </a:rPr>
              <a:t>hub prestige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/>
              <a:t>based on prestige of authorities that it points to</a:t>
            </a:r>
            <a:endParaRPr lang="en-US" sz="1200" dirty="0"/>
          </a:p>
          <a:p>
            <a:pPr lvl="1"/>
            <a:r>
              <a:rPr lang="en-US" sz="1200" dirty="0"/>
              <a:t>Each page gets an </a:t>
            </a:r>
            <a:r>
              <a:rPr lang="en-US" sz="1200" b="1" dirty="0">
                <a:solidFill>
                  <a:srgbClr val="002060"/>
                </a:solidFill>
              </a:rPr>
              <a:t>authority prestige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/>
              <a:t>based on prestige of hubs that point to it </a:t>
            </a:r>
            <a:endParaRPr lang="en-US" sz="1200" dirty="0"/>
          </a:p>
          <a:p>
            <a:pPr lvl="1"/>
            <a:r>
              <a:rPr lang="en-US" sz="1200" dirty="0"/>
              <a:t>Again, prestige definitions are cyclic, and can be got by </a:t>
            </a:r>
            <a:br>
              <a:rPr lang="en-US" sz="1200" dirty="0"/>
            </a:br>
            <a:r>
              <a:rPr lang="en-US" sz="1200" dirty="0"/>
              <a:t>solving linear equations</a:t>
            </a:r>
            <a:endParaRPr lang="en-US" sz="1200" dirty="0"/>
          </a:p>
          <a:p>
            <a:pPr lvl="1"/>
            <a:r>
              <a:rPr lang="en-US" sz="1200" dirty="0"/>
              <a:t>Use authority prestige when ranking answers to a query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Introduction to PageRank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4147185" cy="4049395"/>
          </a:xfrm>
        </p:spPr>
        <p:txBody>
          <a:bodyPr/>
          <a:p>
            <a:r>
              <a:rPr lang="en-US" altLang="zh-CN" sz="900"/>
              <a:t>What is PageRank?</a:t>
            </a:r>
            <a:endParaRPr lang="en-US" altLang="zh-CN" sz="900"/>
          </a:p>
          <a:p>
            <a:pPr lvl="1"/>
            <a:r>
              <a:rPr lang="en-US" altLang="zh-CN" sz="900"/>
              <a:t>A link analysis algorithm developed by Google founders Larry Page and Sergey Brin at Stanford.</a:t>
            </a:r>
            <a:endParaRPr lang="en-US" altLang="zh-CN" sz="900"/>
          </a:p>
          <a:p>
            <a:pPr lvl="1"/>
            <a:r>
              <a:rPr lang="en-US" altLang="zh-CN" sz="900"/>
              <a:t>Core Idea: A web page is important if it is linked to by other important pages.</a:t>
            </a:r>
            <a:endParaRPr lang="en-US" altLang="zh-CN" sz="900"/>
          </a:p>
          <a:p>
            <a:pPr lvl="1"/>
            <a:r>
              <a:rPr lang="en-US" altLang="zh-CN" sz="900"/>
              <a:t>It assigns a numerical weight to each element of a hyperlinked set of documents (like the World Wide Web) to measure its relative importance.</a:t>
            </a:r>
            <a:endParaRPr lang="en-US" altLang="zh-CN" sz="900"/>
          </a:p>
          <a:p>
            <a:pPr lvl="1"/>
            <a:r>
              <a:rPr lang="en-US" altLang="zh-CN" sz="900"/>
              <a:t>Originally the foundation of Google's web search ranking.</a:t>
            </a:r>
            <a:endParaRPr lang="en-US" altLang="zh-CN" sz="900"/>
          </a:p>
          <a:p>
            <a:r>
              <a:rPr lang="en-US" altLang="zh-CN" sz="900"/>
              <a:t>The Intuition: The "Random Surfer" Model</a:t>
            </a:r>
            <a:endParaRPr lang="en-US" altLang="zh-CN" sz="900"/>
          </a:p>
          <a:p>
            <a:pPr lvl="1"/>
            <a:r>
              <a:rPr lang="en-US" altLang="zh-CN" sz="900"/>
              <a:t>Imagine a person randomly clicking on links.</a:t>
            </a:r>
            <a:endParaRPr lang="en-US" altLang="zh-CN" sz="900"/>
          </a:p>
          <a:p>
            <a:pPr lvl="1"/>
            <a:r>
              <a:rPr lang="en-US" altLang="zh-CN" sz="900"/>
              <a:t>The PageRank value represents the probability that this random surfer will land on a given page.</a:t>
            </a:r>
            <a:endParaRPr lang="en-US" altLang="zh-CN" sz="900"/>
          </a:p>
          <a:p>
            <a:pPr lvl="1"/>
            <a:r>
              <a:rPr lang="en-US" altLang="zh-CN" sz="900"/>
              <a:t>A page has a high rank if:</a:t>
            </a:r>
            <a:endParaRPr lang="en-US" altLang="zh-CN" sz="900"/>
          </a:p>
          <a:p>
            <a:pPr lvl="2"/>
            <a:r>
              <a:rPr lang="en-US" altLang="zh-CN" sz="900"/>
              <a:t>Many pages link to it.</a:t>
            </a:r>
            <a:endParaRPr lang="en-US" altLang="zh-CN" sz="900"/>
          </a:p>
          <a:p>
            <a:pPr lvl="2"/>
            <a:r>
              <a:rPr lang="en-US" altLang="zh-CN" sz="900"/>
              <a:t>Important pages link to it.</a:t>
            </a:r>
            <a:endParaRPr lang="en-US" altLang="zh-CN" sz="9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0" y="1059815"/>
            <a:ext cx="3771265" cy="30156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How PageRank Works - The Math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The Basic Formula: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It's a "Chicken and Egg" Problem:</a:t>
            </a:r>
            <a:endParaRPr lang="en-US" altLang="zh-CN"/>
          </a:p>
          <a:p>
            <a:pPr lvl="1"/>
            <a:r>
              <a:rPr lang="en-US" altLang="zh-CN"/>
              <a:t>To know A's rank, you need to know the rank of all pages linking to A.</a:t>
            </a:r>
            <a:endParaRPr lang="en-US" altLang="zh-CN"/>
          </a:p>
          <a:p>
            <a:pPr lvl="1"/>
            <a:r>
              <a:rPr lang="en-US" altLang="zh-CN"/>
              <a:t>This creates a system of equations that must be solved simultaneously.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1203325"/>
            <a:ext cx="6506210" cy="21266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Power Iteration Connection*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400"/>
              <a:t>The entire web's PageRank can be represented as an eigenvector problem.</a:t>
            </a:r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Why it Works:</a:t>
            </a:r>
            <a:endParaRPr lang="en-US" altLang="zh-CN" sz="1400"/>
          </a:p>
          <a:p>
            <a:pPr lvl="1"/>
            <a:r>
              <a:rPr lang="en-US" altLang="zh-CN" sz="1400"/>
              <a:t>Power Iteration is a numerical method for finding the dominant eigenvector of a matrix.</a:t>
            </a:r>
            <a:endParaRPr lang="en-US" altLang="zh-CN" sz="1400"/>
          </a:p>
          <a:p>
            <a:pPr lvl="1"/>
            <a:r>
              <a:rPr lang="en-US" altLang="zh-CN" sz="1400"/>
              <a:t>The PageRank vector is the dominant eigenvector of the modified web matrix.</a:t>
            </a:r>
            <a:endParaRPr lang="en-US" altLang="zh-CN" sz="1400"/>
          </a:p>
          <a:p>
            <a:pPr lvl="1"/>
            <a:r>
              <a:rPr lang="en-US" altLang="zh-CN" sz="1400"/>
              <a:t>This makes the computation scalable to billions of web pages.</a:t>
            </a:r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0" y="1059815"/>
            <a:ext cx="5307965" cy="2560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71450"/>
            <a:ext cx="6858000" cy="40005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Outline</a:t>
            </a:r>
            <a:endParaRPr lang="en-US" dirty="0">
              <a:ea typeface="+mj-ea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28926" y="925497"/>
            <a:ext cx="5986324" cy="3589353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dirty="0"/>
              <a:t>History</a:t>
            </a:r>
            <a:endParaRPr lang="en-US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dirty="0"/>
              <a:t>IF-IDF</a:t>
            </a:r>
            <a:endParaRPr lang="en-US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dirty="0"/>
              <a:t>Pagerank</a:t>
            </a:r>
            <a:endParaRPr lang="en-US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dirty="0"/>
              <a:t>Revert-Index</a:t>
            </a:r>
            <a:endParaRPr lang="en-US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dirty="0"/>
              <a:t>Web C</a:t>
            </a:r>
            <a:r>
              <a:rPr lang="en-US" dirty="0"/>
              <a:t>rawler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Beyond Web Search - Applications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4314825" cy="4049395"/>
          </a:xfrm>
        </p:spPr>
        <p:txBody>
          <a:bodyPr/>
          <a:p>
            <a:r>
              <a:rPr lang="en-US" altLang="zh-CN" sz="1000"/>
              <a:t>Social Network Analysis</a:t>
            </a:r>
            <a:endParaRPr lang="en-US" altLang="zh-CN" sz="1000"/>
          </a:p>
          <a:p>
            <a:pPr lvl="1"/>
            <a:r>
              <a:rPr lang="en-US" altLang="zh-CN" sz="1000"/>
              <a:t>Identifying Influencers: PageRank can identify key influencers in a social graph. A user is "important" if they are followed by other important users.</a:t>
            </a:r>
            <a:endParaRPr lang="en-US" altLang="zh-CN" sz="1000"/>
          </a:p>
          <a:p>
            <a:pPr lvl="1"/>
            <a:r>
              <a:rPr lang="en-US" altLang="zh-CN" sz="1000"/>
              <a:t>Recommendation Systems: It can rank users or content. For example, on Twitter/X, a user's "Who to Follow" suggestions can be based on a PageRank-like score.</a:t>
            </a:r>
            <a:endParaRPr lang="en-US" altLang="zh-CN" sz="1000"/>
          </a:p>
          <a:p>
            <a:pPr lvl="1"/>
            <a:r>
              <a:rPr lang="en-US" altLang="zh-CN" sz="1000"/>
              <a:t>Fraud Detection: In a network of financial transactions, PageRank can help identify accounts that are central to suspicious activity.</a:t>
            </a:r>
            <a:endParaRPr lang="en-US" altLang="zh-CN" sz="1000"/>
          </a:p>
          <a:p>
            <a:r>
              <a:rPr lang="en-US" altLang="zh-CN" sz="1000"/>
              <a:t>Other Domain Applications</a:t>
            </a:r>
            <a:endParaRPr lang="en-US" altLang="zh-CN" sz="1000"/>
          </a:p>
          <a:p>
            <a:pPr lvl="1"/>
            <a:r>
              <a:rPr lang="en-US" altLang="zh-CN" sz="1000"/>
              <a:t>Bioinformatics: Ranking proteins in a protein-protein interaction network to find the most critical ones.</a:t>
            </a:r>
            <a:endParaRPr lang="en-US" altLang="zh-CN" sz="1000"/>
          </a:p>
          <a:p>
            <a:pPr lvl="1"/>
            <a:r>
              <a:rPr lang="en-US" altLang="zh-CN" sz="1000"/>
              <a:t>Neuroscience: Identifying key regions in a brain connectivity network.</a:t>
            </a:r>
            <a:endParaRPr lang="en-US" altLang="zh-CN" sz="1000"/>
          </a:p>
          <a:p>
            <a:pPr lvl="1"/>
            <a:r>
              <a:rPr lang="en-US" altLang="zh-CN" sz="1000"/>
              <a:t>Citation Analysis: Determining the importance of academic papers based on which other papers cite them (the original "Impact Factor" idea).</a:t>
            </a:r>
            <a:endParaRPr lang="en-US" altLang="zh-CN" sz="1000"/>
          </a:p>
          <a:p>
            <a:r>
              <a:rPr lang="en-US" altLang="zh-CN" sz="1000"/>
              <a:t>Any System that can be Modeled as a Graph: Where the importance of a node depends on the importance of its neighbors.</a:t>
            </a:r>
            <a:endParaRPr lang="en-US" altLang="zh-CN" sz="1000"/>
          </a:p>
        </p:txBody>
      </p:sp>
      <p:pic>
        <p:nvPicPr>
          <p:cNvPr id="4" name="4-betweenness-to-Eigencentralit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7900" y="843915"/>
            <a:ext cx="3797300" cy="213741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4860290" y="3003550"/>
            <a:ext cx="3750310" cy="215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ea typeface="+mj-ea"/>
              </a:rPr>
              <a:t>The Inverted Index: Powering Modern Search</a:t>
            </a:r>
            <a:endParaRPr lang="en-US" altLang="zh-CN">
              <a:ea typeface="+mj-ea"/>
            </a:endParaRPr>
          </a:p>
        </p:txBody>
      </p:sp>
      <p:sp>
        <p:nvSpPr>
          <p:cNvPr id="4198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735965" y="835660"/>
            <a:ext cx="6741795" cy="3762375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zh-CN" sz="1400" dirty="0"/>
              <a:t>What is the Problem?</a:t>
            </a:r>
            <a:endParaRPr lang="en-US" altLang="zh-CN" sz="1400" dirty="0"/>
          </a:p>
          <a:p>
            <a:pPr lvl="2">
              <a:lnSpc>
                <a:spcPct val="90000"/>
              </a:lnSpc>
            </a:pPr>
            <a:r>
              <a:rPr lang="en-US" altLang="zh-CN" sz="1400" dirty="0"/>
              <a:t>We have a massive collection of documents (web pages, articles, books).</a:t>
            </a:r>
            <a:endParaRPr lang="en-US" altLang="zh-CN" sz="1400" dirty="0"/>
          </a:p>
          <a:p>
            <a:pPr lvl="2">
              <a:lnSpc>
                <a:spcPct val="90000"/>
              </a:lnSpc>
            </a:pPr>
            <a:r>
              <a:rPr lang="en-US" altLang="zh-CN" sz="1400" dirty="0"/>
              <a:t>A user queries for a specific word or phrase.</a:t>
            </a:r>
            <a:endParaRPr lang="en-US" altLang="zh-CN" sz="1400" dirty="0"/>
          </a:p>
          <a:p>
            <a:pPr lvl="2">
              <a:lnSpc>
                <a:spcPct val="90000"/>
              </a:lnSpc>
            </a:pPr>
            <a:r>
              <a:rPr lang="en-US" altLang="zh-CN" sz="1400" dirty="0"/>
              <a:t>How do we quickly find all documents containing that term without scanning every single document?</a:t>
            </a:r>
            <a:endParaRPr lang="en-US" altLang="zh-CN" sz="1400" dirty="0"/>
          </a:p>
          <a:p>
            <a:pPr lvl="1">
              <a:lnSpc>
                <a:spcPct val="90000"/>
              </a:lnSpc>
            </a:pPr>
            <a:r>
              <a:rPr lang="en-US" altLang="zh-CN" sz="1400" dirty="0"/>
              <a:t>The Answer: The Inverted Index</a:t>
            </a:r>
            <a:endParaRPr lang="en-US" altLang="zh-CN" sz="1400" dirty="0"/>
          </a:p>
          <a:p>
            <a:pPr lvl="2">
              <a:lnSpc>
                <a:spcPct val="90000"/>
              </a:lnSpc>
            </a:pPr>
            <a:r>
              <a:rPr lang="en-US" altLang="zh-CN" sz="1400" dirty="0"/>
              <a:t>A data structure that maps words to the list of documents they appear in.</a:t>
            </a:r>
            <a:endParaRPr lang="en-US" altLang="zh-CN" sz="1400" dirty="0"/>
          </a:p>
          <a:p>
            <a:pPr lvl="2">
              <a:lnSpc>
                <a:spcPct val="90000"/>
              </a:lnSpc>
            </a:pPr>
            <a:r>
              <a:rPr lang="en-US" altLang="zh-CN" sz="1400" dirty="0"/>
              <a:t>Think of it as the "index" at the back of a book, but for an entire corpus.</a:t>
            </a:r>
            <a:endParaRPr lang="en-US" altLang="zh-CN" sz="1400" dirty="0"/>
          </a:p>
          <a:p>
            <a:pPr lvl="1">
              <a:lnSpc>
                <a:spcPct val="90000"/>
              </a:lnSpc>
            </a:pPr>
            <a:r>
              <a:rPr lang="en-US" altLang="zh-CN" sz="1400" dirty="0"/>
              <a:t>Analogy: A Book's Index</a:t>
            </a:r>
            <a:endParaRPr lang="en-US" altLang="zh-CN" sz="1400" dirty="0"/>
          </a:p>
          <a:p>
            <a:pPr lvl="2">
              <a:lnSpc>
                <a:spcPct val="90000"/>
              </a:lnSpc>
            </a:pPr>
            <a:r>
              <a:rPr lang="en-US" altLang="zh-CN" sz="1400" dirty="0"/>
              <a:t>You don't read the entire book to find a topic.</a:t>
            </a:r>
            <a:endParaRPr lang="en-US" altLang="zh-CN" sz="1400" dirty="0"/>
          </a:p>
          <a:p>
            <a:pPr lvl="2">
              <a:lnSpc>
                <a:spcPct val="90000"/>
              </a:lnSpc>
            </a:pPr>
            <a:r>
              <a:rPr lang="en-US" altLang="zh-CN" sz="1400" dirty="0"/>
              <a:t>You look up the topic in the index, which points you to the relevant pages.</a:t>
            </a:r>
            <a:endParaRPr lang="en-US" altLang="zh-CN" sz="1400" dirty="0"/>
          </a:p>
          <a:p>
            <a:pPr>
              <a:lnSpc>
                <a:spcPct val="90000"/>
              </a:lnSpc>
            </a:pPr>
            <a:endParaRPr lang="en-US" altLang="zh-CN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Structure of an Inverted Index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400"/>
              <a:t>A Simple Example:</a:t>
            </a:r>
            <a:endParaRPr lang="en-US" altLang="zh-CN" sz="1400"/>
          </a:p>
          <a:p>
            <a:r>
              <a:rPr lang="en-US" altLang="zh-CN" sz="1400"/>
              <a:t>We have three documents:</a:t>
            </a:r>
            <a:endParaRPr lang="en-US" altLang="zh-CN" sz="1400"/>
          </a:p>
          <a:p>
            <a:pPr lvl="1"/>
            <a:r>
              <a:rPr lang="en-US" altLang="zh-CN" sz="1400"/>
              <a:t>Doc1: "the cat sat on the mat"</a:t>
            </a:r>
            <a:endParaRPr lang="en-US" altLang="zh-CN" sz="1400"/>
          </a:p>
          <a:p>
            <a:pPr lvl="1"/>
            <a:r>
              <a:rPr lang="en-US" altLang="zh-CN" sz="1400"/>
              <a:t>Doc2: "the dog played with the cat"</a:t>
            </a:r>
            <a:endParaRPr lang="en-US" altLang="zh-CN" sz="1400"/>
          </a:p>
          <a:p>
            <a:pPr lvl="1"/>
            <a:r>
              <a:rPr lang="en-US" altLang="zh-CN" sz="1400"/>
              <a:t>Doc3: "the mat is clean"</a:t>
            </a:r>
            <a:endParaRPr lang="en-US" altLang="zh-CN" sz="1400"/>
          </a:p>
          <a:p>
            <a:r>
              <a:rPr lang="en-US" altLang="zh-CN" sz="1400"/>
              <a:t>Forward Lookup (Inefficient):</a:t>
            </a:r>
            <a:endParaRPr lang="en-US" altLang="zh-CN" sz="1400"/>
          </a:p>
        </p:txBody>
      </p:sp>
      <p:graphicFrame>
        <p:nvGraphicFramePr>
          <p:cNvPr id="4" name="表格 3"/>
          <p:cNvGraphicFramePr/>
          <p:nvPr/>
        </p:nvGraphicFramePr>
        <p:xfrm>
          <a:off x="683895" y="2931795"/>
          <a:ext cx="7863840" cy="0"/>
        </p:xfrm>
        <a:graphic>
          <a:graphicData uri="http://schemas.openxmlformats.org/drawingml/2006/table">
            <a:tbl>
              <a:tblPr firstRow="1">
                <a:tableStyleId>{845461BD-5DC9-4887-8309-1B6645E9E728}</a:tableStyleId>
              </a:tblPr>
              <a:tblGrid>
                <a:gridCol w="3931920"/>
                <a:gridCol w="3931920"/>
              </a:tblGrid>
              <a:tr h="0">
                <a:tc>
                  <a:txBody>
                    <a:bodyPr/>
                    <a:p>
                      <a:pPr algn="l"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Document</a:t>
                      </a:r>
                      <a:endParaRPr lang="en-US" altLang="zh-CN" sz="1100"/>
                    </a:p>
                  </a:txBody>
                  <a:tcPr marL="0" marR="101917" marT="63817" marB="63817" anchor="ctr" anchorCtr="0"/>
                </a:tc>
                <a:tc>
                  <a:txBody>
                    <a:bodyPr/>
                    <a:p>
                      <a:pPr algn="l"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Content</a:t>
                      </a:r>
                      <a:endParaRPr lang="en-US" altLang="zh-CN" sz="1100"/>
                    </a:p>
                  </a:txBody>
                  <a:tcPr marL="101917" marR="101917" marT="63817" marB="63817" anchor="ctr" anchorCtr="0"/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Doc1</a:t>
                      </a:r>
                      <a:endParaRPr lang="en-US" altLang="zh-CN" sz="1100"/>
                    </a:p>
                  </a:txBody>
                  <a:tcPr marL="0" marR="101917" marT="63817" marB="63817" anchor="ctr" anchorCtr="0"/>
                </a:tc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the cat sat on the mat</a:t>
                      </a:r>
                      <a:endParaRPr lang="en-US" altLang="zh-CN" sz="1100"/>
                    </a:p>
                  </a:txBody>
                  <a:tcPr marL="101917" marR="0" marT="63817" marB="63817" anchor="ctr" anchorCtr="0"/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Doc2</a:t>
                      </a:r>
                      <a:endParaRPr lang="en-US" altLang="zh-CN" sz="1100"/>
                    </a:p>
                  </a:txBody>
                  <a:tcPr marL="0" marR="101917" marT="63817" marB="63817" anchor="ctr" anchorCtr="0"/>
                </a:tc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the dog played with the cat</a:t>
                      </a:r>
                      <a:endParaRPr lang="en-US" altLang="zh-CN" sz="1100"/>
                    </a:p>
                  </a:txBody>
                  <a:tcPr marL="101917" marR="0" marT="63817" marB="63817" anchor="ctr" anchorCtr="0"/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Doc3</a:t>
                      </a:r>
                      <a:endParaRPr lang="en-US" altLang="zh-CN" sz="1100"/>
                    </a:p>
                  </a:txBody>
                  <a:tcPr marL="0" marR="101917" marT="63817" marB="63817" anchor="ctr" anchorCtr="0"/>
                </a:tc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the mat is clean</a:t>
                      </a:r>
                      <a:endParaRPr lang="en-US" altLang="zh-CN" sz="1100"/>
                    </a:p>
                  </a:txBody>
                  <a:tcPr marL="101917" marR="0" marT="63817" marB="63817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800"/>
              <a:t>Inverted Index (Efficient):</a:t>
            </a:r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  <a:p>
            <a:r>
              <a:rPr lang="en-US" altLang="zh-CN" sz="1800"/>
              <a:t>Key Components:</a:t>
            </a:r>
            <a:endParaRPr lang="en-US" altLang="zh-CN" sz="1800"/>
          </a:p>
          <a:p>
            <a:pPr lvl="1"/>
            <a:r>
              <a:rPr lang="en-US" altLang="zh-CN" sz="1800"/>
              <a:t>Dictionary/Terms: The unique words (e.g., "cat", "mat").</a:t>
            </a:r>
            <a:endParaRPr lang="en-US" altLang="zh-CN" sz="1800"/>
          </a:p>
          <a:p>
            <a:pPr lvl="1"/>
            <a:r>
              <a:rPr lang="en-US" altLang="zh-CN" sz="1800"/>
              <a:t>Posting List: The list of documents where the term appears.</a:t>
            </a:r>
            <a:endParaRPr lang="en-US" altLang="zh-CN" sz="1800"/>
          </a:p>
          <a:p>
            <a:pPr lvl="1"/>
            <a:r>
              <a:rPr lang="en-US" altLang="zh-CN" sz="1800"/>
              <a:t>Additional Data (Optional): Term frequency, positions (for phrase queries), etc.</a:t>
            </a:r>
            <a:endParaRPr lang="en-US" altLang="zh-CN" sz="1800"/>
          </a:p>
          <a:p>
            <a:endParaRPr lang="en-US" altLang="zh-CN" sz="1800"/>
          </a:p>
          <a:p>
            <a:endParaRPr lang="en-US" altLang="zh-CN" sz="1800"/>
          </a:p>
        </p:txBody>
      </p:sp>
      <p:graphicFrame>
        <p:nvGraphicFramePr>
          <p:cNvPr id="4" name="表格 3"/>
          <p:cNvGraphicFramePr/>
          <p:nvPr/>
        </p:nvGraphicFramePr>
        <p:xfrm>
          <a:off x="640080" y="1141095"/>
          <a:ext cx="7863840" cy="0"/>
        </p:xfrm>
        <a:graphic>
          <a:graphicData uri="http://schemas.openxmlformats.org/drawingml/2006/table">
            <a:tbl>
              <a:tblPr firstRow="1">
                <a:tableStyleId>{806CCD7A-8526-426E-BFF7-5503C7AB9E6A}</a:tableStyleId>
              </a:tblPr>
              <a:tblGrid>
                <a:gridCol w="3931920"/>
                <a:gridCol w="3931920"/>
              </a:tblGrid>
              <a:tr h="0">
                <a:tc>
                  <a:txBody>
                    <a:bodyPr/>
                    <a:p>
                      <a:pPr algn="l"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Term</a:t>
                      </a:r>
                      <a:endParaRPr lang="en-US" altLang="zh-CN" sz="1100"/>
                    </a:p>
                  </a:txBody>
                  <a:tcPr marL="0" marR="101917" marT="63817" marB="63817" anchor="ctr" anchorCtr="0"/>
                </a:tc>
                <a:tc>
                  <a:txBody>
                    <a:bodyPr/>
                    <a:p>
                      <a:pPr algn="l"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Posting List (Document ID : Positions)</a:t>
                      </a:r>
                      <a:endParaRPr lang="en-US" altLang="zh-CN" sz="1100"/>
                    </a:p>
                  </a:txBody>
                  <a:tcPr marL="101917" marR="101917" marT="63817" marB="63817" anchor="ctr" anchorCtr="0"/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cat</a:t>
                      </a:r>
                      <a:endParaRPr lang="en-US" altLang="zh-CN" sz="1100"/>
                    </a:p>
                  </a:txBody>
                  <a:tcPr marL="0" marR="101917" marT="63817" marB="63817" anchor="ctr" anchorCtr="0"/>
                </a:tc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Doc1: [2], Doc2: [6]</a:t>
                      </a:r>
                      <a:endParaRPr lang="en-US" altLang="zh-CN" sz="1100"/>
                    </a:p>
                  </a:txBody>
                  <a:tcPr marL="101917" marR="0" marT="63817" marB="63817" anchor="ctr" anchorCtr="0"/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dog</a:t>
                      </a:r>
                      <a:endParaRPr lang="en-US" altLang="zh-CN" sz="1100"/>
                    </a:p>
                  </a:txBody>
                  <a:tcPr marL="0" marR="101917" marT="63817" marB="63817" anchor="ctr" anchorCtr="0"/>
                </a:tc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Doc2: [3]</a:t>
                      </a:r>
                      <a:endParaRPr lang="en-US" altLang="zh-CN" sz="1100"/>
                    </a:p>
                  </a:txBody>
                  <a:tcPr marL="101917" marR="0" marT="63817" marB="63817" anchor="ctr" anchorCtr="0"/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mat</a:t>
                      </a:r>
                      <a:endParaRPr lang="en-US" altLang="zh-CN" sz="1100"/>
                    </a:p>
                  </a:txBody>
                  <a:tcPr marL="0" marR="101917" marT="63817" marB="63817" anchor="ctr" anchorCtr="0"/>
                </a:tc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Doc1: [6], Doc3: [2]</a:t>
                      </a:r>
                      <a:endParaRPr lang="en-US" altLang="zh-CN" sz="1100"/>
                    </a:p>
                  </a:txBody>
                  <a:tcPr marL="101917" marR="0" marT="63817" marB="63817" anchor="ctr" anchorCtr="0"/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sat</a:t>
                      </a:r>
                      <a:endParaRPr lang="en-US" altLang="zh-CN" sz="1100"/>
                    </a:p>
                  </a:txBody>
                  <a:tcPr marL="0" marR="101917" marT="63817" marB="63817" anchor="ctr" anchorCtr="0"/>
                </a:tc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Doc1: [3]</a:t>
                      </a:r>
                      <a:endParaRPr lang="en-US" altLang="zh-CN" sz="1100"/>
                    </a:p>
                  </a:txBody>
                  <a:tcPr marL="101917" marR="0" marT="63817" marB="63817" anchor="ctr" anchorCtr="0"/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the</a:t>
                      </a:r>
                      <a:endParaRPr lang="en-US" altLang="zh-CN" sz="1100"/>
                    </a:p>
                  </a:txBody>
                  <a:tcPr marL="0" marR="101917" marT="63817" marB="63817" anchor="ctr" anchorCtr="0"/>
                </a:tc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Doc1: [1, 5], Doc2: [1, 5], Doc3: [1]</a:t>
                      </a:r>
                      <a:endParaRPr lang="en-US" altLang="zh-CN" sz="1100"/>
                    </a:p>
                  </a:txBody>
                  <a:tcPr marL="101917" marR="0" marT="63817" marB="63817" anchor="ctr" anchorCtr="0"/>
                </a:tc>
              </a:tr>
              <a:tr h="0"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...</a:t>
                      </a:r>
                      <a:endParaRPr lang="en-US" altLang="zh-CN" sz="1100"/>
                    </a:p>
                  </a:txBody>
                  <a:tcPr marL="0" marR="101917" marT="63817" marB="63817" anchor="ctr" anchorCtr="0"/>
                </a:tc>
                <a:tc>
                  <a:txBody>
                    <a:bodyPr/>
                    <a:p>
                      <a:pPr>
                        <a:lnSpc>
                          <a:spcPts val="1250"/>
                        </a:lnSpc>
                      </a:pPr>
                      <a:r>
                        <a:rPr lang="en-US" altLang="zh-CN" sz="1100"/>
                        <a:t>...</a:t>
                      </a:r>
                      <a:endParaRPr lang="en-US" altLang="zh-CN" sz="1100"/>
                    </a:p>
                  </a:txBody>
                  <a:tcPr marL="101917" marR="0" marT="63817" marB="63817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Building an Index with MapReduce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200"/>
              <a:t>The Challenge:</a:t>
            </a:r>
            <a:endParaRPr lang="en-US" altLang="zh-CN" sz="1200"/>
          </a:p>
          <a:p>
            <a:pPr lvl="1"/>
            <a:r>
              <a:rPr lang="en-US" altLang="zh-CN" sz="1200"/>
              <a:t>Building an index for the entire web is impossible on a single machine. We need a distributed approach.</a:t>
            </a:r>
            <a:endParaRPr lang="en-US" altLang="zh-CN" sz="1200"/>
          </a:p>
          <a:p>
            <a:r>
              <a:rPr lang="en-US" altLang="zh-CN" sz="1200"/>
              <a:t>Why MapReduce?</a:t>
            </a:r>
            <a:endParaRPr lang="en-US" altLang="zh-CN" sz="1200"/>
          </a:p>
          <a:p>
            <a:pPr lvl="1"/>
            <a:r>
              <a:rPr lang="en-US" altLang="zh-CN" sz="1200"/>
              <a:t>Automatic Parallelization: Splits the work across thousands of machines.</a:t>
            </a:r>
            <a:endParaRPr lang="en-US" altLang="zh-CN" sz="1200"/>
          </a:p>
          <a:p>
            <a:pPr lvl="1"/>
            <a:r>
              <a:rPr lang="en-US" altLang="zh-CN" sz="1200"/>
              <a:t>Fault Tolerance: Handles machine failures gracefully.</a:t>
            </a:r>
            <a:endParaRPr lang="en-US" altLang="zh-CN" sz="1200"/>
          </a:p>
          <a:p>
            <a:pPr lvl="1"/>
            <a:r>
              <a:rPr lang="en-US" altLang="zh-CN" sz="1200"/>
              <a:t>Ideal for this task: The process is inherently parallelizable.</a:t>
            </a:r>
            <a:endParaRPr lang="en-US" altLang="zh-CN" sz="1200"/>
          </a:p>
          <a:p>
            <a:r>
              <a:rPr lang="en-US" altLang="zh-CN" sz="1200"/>
              <a:t>High-Level Process:</a:t>
            </a:r>
            <a:endParaRPr lang="en-US" altLang="zh-CN" sz="1200"/>
          </a:p>
          <a:p>
            <a:pPr lvl="1"/>
            <a:r>
              <a:rPr lang="en-US" altLang="zh-CN" sz="1200"/>
              <a:t>Input: A large set of raw text documents stored in a distributed file system (e.g., HDFS).</a:t>
            </a:r>
            <a:endParaRPr lang="en-US" altLang="zh-CN" sz="1200"/>
          </a:p>
          <a:p>
            <a:pPr lvl="1"/>
            <a:r>
              <a:rPr lang="en-US" altLang="zh-CN" sz="1200"/>
              <a:t>MapReduce Phases:</a:t>
            </a:r>
            <a:endParaRPr lang="en-US" altLang="zh-CN" sz="1200"/>
          </a:p>
          <a:p>
            <a:pPr lvl="2"/>
            <a:r>
              <a:rPr lang="en-US" altLang="zh-CN" sz="1200"/>
              <a:t>Map: Processes each document and emits (key, value) pairs.</a:t>
            </a:r>
            <a:endParaRPr lang="en-US" altLang="zh-CN" sz="1200"/>
          </a:p>
          <a:p>
            <a:pPr lvl="2"/>
            <a:r>
              <a:rPr lang="en-US" altLang="zh-CN" sz="1200"/>
              <a:t>Shuffle &amp; Sort: Groups all values (intermediate data) by the same key.</a:t>
            </a:r>
            <a:endParaRPr lang="en-US" altLang="zh-CN" sz="1200"/>
          </a:p>
          <a:p>
            <a:pPr lvl="2"/>
            <a:r>
              <a:rPr lang="en-US" altLang="zh-CN" sz="1200"/>
              <a:t>Reduce: Aggregates the grouped data to form the final index.</a:t>
            </a:r>
            <a:endParaRPr lang="en-US" altLang="zh-CN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Demo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915920" y="1059815"/>
            <a:ext cx="2211705" cy="22117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Web Crawling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Web crawlers systematically browse the web to collect data.</a:t>
            </a:r>
            <a:endParaRPr lang="en-US" altLang="zh-CN"/>
          </a:p>
          <a:p>
            <a:r>
              <a:rPr lang="en-US" altLang="zh-CN"/>
              <a:t>Underlying data structures determine efficiency, scalability, and correctness.</a:t>
            </a:r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547495" y="1778000"/>
            <a:ext cx="5715000" cy="2990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Architecture</a:t>
            </a:r>
            <a:endParaRPr lang="en-US" altLang="zh-CN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9290" y="719455"/>
            <a:ext cx="5263515" cy="40493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Example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https://www.octoparse.com/</a:t>
            </a:r>
            <a:endParaRPr lang="en-US" altLang="zh-CN"/>
          </a:p>
          <a:p>
            <a:r>
              <a:rPr lang="en-US" altLang="zh-CN"/>
              <a:t>https://www.youtube.com/watch?v=F6CEXNb54TI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History of Search Engines</a:t>
            </a: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535" y="699202"/>
            <a:ext cx="5732015" cy="3763577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The Early Days: Pre-Web &amp; The First Steps</a:t>
            </a:r>
            <a:endParaRPr lang="en-US" altLang="zh-CN" sz="14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Before Google: The Pioneers (1990-1995)</a:t>
            </a:r>
            <a:endParaRPr lang="en-US" altLang="zh-CN" sz="14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The Problem: The early internet was a collection of disconnected files. No easy way to find anything.</a:t>
            </a:r>
            <a:endParaRPr lang="en-US" altLang="zh-CN" sz="14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Archie (1990): The first "search engine." It simply indexed the names of files on public FTP servers.</a:t>
            </a:r>
            <a:endParaRPr lang="en-US" altLang="zh-CN" sz="14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Gopher &amp; Veronica/Jughead: Searched menu-based systems, not full text.</a:t>
            </a:r>
            <a:endParaRPr lang="en-US" altLang="zh-CN" sz="14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The Web Explosion: The invention of the World Wide Web (WWW) created a urgent need for better navigation tools.</a:t>
            </a:r>
            <a:endParaRPr lang="en-US" altLang="zh-CN" sz="14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Wandex (1993): The first web robot and indexer, cataloging the early web.</a:t>
            </a:r>
            <a:endParaRPr lang="en-US" altLang="zh-CN" sz="14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endParaRPr lang="en-US" altLang="zh-CN" sz="14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6732270" y="1563370"/>
            <a:ext cx="14287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Rise of Web Crawlers &amp; The First Giants</a:t>
            </a: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40385" y="699135"/>
            <a:ext cx="4518025" cy="3763645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The Crawler Revolution (1994-1998)</a:t>
            </a:r>
            <a:endParaRPr lang="en-US" altLang="zh-CN" sz="14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WebCrawler (1994): The first full-text search engine that allowed users to search for any word on any webpage.</a:t>
            </a:r>
            <a:endParaRPr lang="en-US" altLang="zh-CN" sz="14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The Directory Approach - Yahoo!: Founded by humans who manually categorized websites. It was a curated web directory, not a true crawler-based engine.</a:t>
            </a:r>
            <a:endParaRPr lang="en-US" altLang="zh-CN" sz="14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The Powerhouses: AltaVista &amp; Excite:</a:t>
            </a:r>
            <a:endParaRPr lang="en-US" altLang="zh-CN" sz="1400" dirty="0"/>
          </a:p>
          <a:p>
            <a:pPr lvl="2"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AltaVista: Launched by DEC, it was fast, powerful, and supported natural language queries and advanced search operators. It was the king of search for years.</a:t>
            </a:r>
            <a:endParaRPr lang="en-US" altLang="zh-CN" sz="14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400" dirty="0"/>
              <a:t>The Common Flaw: These early engines relied heavily on basic keyword matching, making them easy to spam with irrelevant pages.</a:t>
            </a:r>
            <a:endParaRPr lang="en-US" altLang="zh-CN" sz="1400" dirty="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5147945" y="1203325"/>
            <a:ext cx="3873500" cy="2583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Google Revolution: PageRank Changes Everything</a:t>
            </a: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405" y="699135"/>
            <a:ext cx="3522345" cy="3763645"/>
          </a:xfrm>
        </p:spPr>
        <p:txBody>
          <a:bodyPr/>
          <a:lstStyle/>
          <a:p>
            <a:pPr marL="0" indent="0">
              <a:buSzPct val="110000"/>
              <a:buFont typeface="Wingdings" panose="05000000000000000000" pitchFamily="2" charset="2"/>
              <a:buNone/>
            </a:pPr>
            <a:r>
              <a:rPr lang="en-US" altLang="zh-CN" sz="1200" dirty="0"/>
              <a:t>The Game Changer: Google (1998-Present)</a:t>
            </a:r>
            <a:endParaRPr lang="en-US" altLang="zh-CN" sz="12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The Breakthrough: PageRank Algorithm.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Founded by Larry Page and Sergey Brin at Stanford.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Core Idea: A webpage is important if other important pages link to it. It treated links as "votes."</a:t>
            </a:r>
            <a:endParaRPr lang="en-US" altLang="zh-CN" sz="12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Why It Won: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Relevance: Delivered vastly more relevant and higher-quality results.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Speed: Incredibly fast.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Simplicity: The clean, uncluttered homepage was a stark contrast to the "portal" look of competitors.</a:t>
            </a:r>
            <a:endParaRPr lang="en-US" altLang="zh-CN" sz="12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The Domination: Google's superior technology quickly made it the default search engine for the world.</a:t>
            </a:r>
            <a:endParaRPr lang="en-US" altLang="zh-CN" sz="12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940435"/>
            <a:ext cx="4463415" cy="2975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The Modern Era &amp; The AI-Powered Future</a:t>
            </a: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760" y="699202"/>
            <a:ext cx="5732015" cy="3763577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Beyond Keywords: Voice, Personalization, and AI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Mobile &amp; Voice Search: Search moved from the desktop to everywhere. Queries became conversational ("OK Google, where's the nearest coffee shop?").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Personalization: Search results are tailored to your location, search history, and preferences.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Featured Snippets &amp; "Answer Engines": Google started pulling information directly to the top of the page, aiming to answer your question without a click.</a:t>
            </a:r>
            <a:endParaRPr lang="en-US" altLang="zh-CN" sz="12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The AI &amp; LLM Revolution (Now &amp; Future):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BERT &amp; MUM: Google's AI models understand context and nuance in queries like never before.</a:t>
            </a:r>
            <a:endParaRPr lang="en-US" altLang="zh-CN" sz="1200" dirty="0"/>
          </a:p>
          <a:p>
            <a:pPr lvl="1">
              <a:buSzPct val="110000"/>
              <a:buFont typeface="Wingdings" panose="05000000000000000000" pitchFamily="2" charset="2"/>
              <a:buChar char="§"/>
            </a:pPr>
            <a:r>
              <a:rPr lang="en-US" altLang="zh-CN" sz="1200" dirty="0"/>
              <a:t>Generative AI &amp; ChatGPT: The rise of Large Language Models (LLMs) is shifting search from a "list of links" to a conversational experience. The future is about getting synthesized, direct answers and engaging in a dialogue.</a:t>
            </a:r>
            <a:endParaRPr lang="en-US" altLang="zh-CN" sz="1200" dirty="0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6156325" y="922020"/>
            <a:ext cx="2330450" cy="138049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56325" y="2860040"/>
            <a:ext cx="2330450" cy="1311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2629"/>
            <a:ext cx="6858000" cy="413147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Information Retrieval Systems</a:t>
            </a:r>
            <a:endParaRPr lang="en-US">
              <a:ea typeface="+mj-ea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35585" y="865572"/>
            <a:ext cx="5732015" cy="3763577"/>
          </a:xfrm>
        </p:spPr>
        <p:txBody>
          <a:bodyPr/>
          <a:lstStyle/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2060"/>
                </a:solidFill>
              </a:rPr>
              <a:t>Information retrieval</a:t>
            </a:r>
            <a:r>
              <a:rPr lang="en-US" sz="1400" dirty="0">
                <a:solidFill>
                  <a:srgbClr val="002060"/>
                </a:solidFill>
              </a:rPr>
              <a:t> (</a:t>
            </a:r>
            <a:r>
              <a:rPr lang="en-US" sz="1400" b="1" dirty="0">
                <a:solidFill>
                  <a:srgbClr val="002060"/>
                </a:solidFill>
              </a:rPr>
              <a:t>IR</a:t>
            </a:r>
            <a:r>
              <a:rPr lang="en-US" sz="1400" dirty="0">
                <a:solidFill>
                  <a:srgbClr val="002060"/>
                </a:solidFill>
              </a:rPr>
              <a:t>) </a:t>
            </a:r>
            <a:r>
              <a:rPr lang="en-US" sz="1400" dirty="0"/>
              <a:t>systems use a simpler data model than database systems</a:t>
            </a:r>
            <a:endParaRPr lang="en-US" sz="1400" dirty="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1400" dirty="0"/>
              <a:t>Information organized as a collection of documents</a:t>
            </a:r>
            <a:endParaRPr lang="en-US" sz="1400" dirty="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1400" dirty="0"/>
              <a:t>Documents are unstructured, no schema</a:t>
            </a:r>
            <a:endParaRPr lang="en-US" sz="14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sz="1400" dirty="0"/>
              <a:t>Information retrieval locates relevant documents, on the basis of user input such as keywords or example documents</a:t>
            </a:r>
            <a:endParaRPr lang="en-US" sz="1400" dirty="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sz="1400" dirty="0"/>
              <a:t>e.g., find documents containing the words “database systems”</a:t>
            </a:r>
            <a:endParaRPr lang="en-US" sz="14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sz="1400" dirty="0"/>
              <a:t>Can be used even on textual descriptions provided with non-textual data such as images</a:t>
            </a:r>
            <a:endParaRPr lang="en-US" sz="1400" dirty="0"/>
          </a:p>
          <a:p>
            <a:pPr>
              <a:buSzPct val="110000"/>
              <a:buFont typeface="Wingdings" panose="05000000000000000000" pitchFamily="2" charset="2"/>
              <a:buChar char="§"/>
            </a:pPr>
            <a:r>
              <a:rPr lang="en-US" sz="1400" dirty="0"/>
              <a:t>Web search engines are the most familiar example of IR systems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2943" y="76200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sz="2400">
                <a:ea typeface="+mj-ea"/>
              </a:rPr>
              <a:t>Information Retrieval Systems (Cont.)</a:t>
            </a:r>
            <a:endParaRPr lang="en-US" sz="2400">
              <a:ea typeface="+mj-ea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/>
              <a:t>Differences from database systems</a:t>
            </a:r>
            <a:endParaRPr lang="en-US" sz="1600"/>
          </a:p>
          <a:p>
            <a:pPr lvl="1"/>
            <a:r>
              <a:rPr lang="en-US" sz="1600"/>
              <a:t>IR systems don’t deal with transactional updates (including concurrency control and recovery)</a:t>
            </a:r>
            <a:endParaRPr lang="en-US" sz="1600"/>
          </a:p>
          <a:p>
            <a:pPr lvl="1"/>
            <a:r>
              <a:rPr lang="en-US" sz="1600"/>
              <a:t>Database systems deal with structured data, with schemas that define the data organization</a:t>
            </a:r>
            <a:endParaRPr lang="en-US" sz="1600"/>
          </a:p>
          <a:p>
            <a:pPr lvl="1"/>
            <a:r>
              <a:rPr lang="en-US" sz="1600"/>
              <a:t>IR systems deal with some querying issues not generally addressed by database systems</a:t>
            </a:r>
            <a:endParaRPr lang="en-US" sz="1600"/>
          </a:p>
          <a:p>
            <a:pPr lvl="2"/>
            <a:r>
              <a:rPr lang="en-US" sz="1600"/>
              <a:t>Approximate searching by keywords</a:t>
            </a:r>
            <a:endParaRPr lang="en-US" sz="1600"/>
          </a:p>
          <a:p>
            <a:pPr lvl="2"/>
            <a:r>
              <a:rPr lang="en-US" sz="1600"/>
              <a:t>Ranking of retrieved answers by estimated degree of relevance</a:t>
            </a:r>
            <a:endParaRPr lang="en-US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Keyword Search</a:t>
            </a:r>
            <a:endParaRPr lang="en-US">
              <a:ea typeface="+mj-ea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200" dirty="0"/>
              <a:t>In </a:t>
            </a:r>
            <a:r>
              <a:rPr lang="en-US" sz="1200" b="1" dirty="0">
                <a:solidFill>
                  <a:srgbClr val="002060"/>
                </a:solidFill>
              </a:rPr>
              <a:t>full text</a:t>
            </a:r>
            <a:r>
              <a:rPr lang="en-US" sz="1200" dirty="0">
                <a:solidFill>
                  <a:srgbClr val="002060"/>
                </a:solidFill>
              </a:rPr>
              <a:t> </a:t>
            </a:r>
            <a:r>
              <a:rPr lang="en-US" sz="1200" dirty="0"/>
              <a:t>retrieval, all the words in each document are considered to be keywords. </a:t>
            </a:r>
            <a:endParaRPr lang="en-US" sz="1200" dirty="0"/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1200" dirty="0"/>
              <a:t>We use the word </a:t>
            </a:r>
            <a:r>
              <a:rPr lang="en-US" sz="1200" b="1" dirty="0">
                <a:solidFill>
                  <a:srgbClr val="002060"/>
                </a:solidFill>
              </a:rPr>
              <a:t>term</a:t>
            </a:r>
            <a:r>
              <a:rPr lang="en-US" sz="1200" dirty="0"/>
              <a:t> to refer to the words in a document</a:t>
            </a:r>
            <a:endParaRPr lang="en-US" sz="1200" dirty="0"/>
          </a:p>
          <a:p>
            <a:pPr>
              <a:lnSpc>
                <a:spcPct val="9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200" dirty="0"/>
              <a:t>Information-retrieval systems typically allow query expressions formed using keywords and the logical connectives </a:t>
            </a:r>
            <a:r>
              <a:rPr lang="en-US" sz="1200" i="1" dirty="0"/>
              <a:t>and, or, </a:t>
            </a:r>
            <a:r>
              <a:rPr lang="en-US" sz="1200" dirty="0"/>
              <a:t>and</a:t>
            </a:r>
            <a:r>
              <a:rPr lang="en-US" sz="1200" i="1" dirty="0"/>
              <a:t> not</a:t>
            </a:r>
            <a:endParaRPr lang="en-US" sz="1200" i="1" dirty="0"/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1200" i="1" dirty="0"/>
              <a:t>And</a:t>
            </a:r>
            <a:r>
              <a:rPr lang="en-US" sz="1200" dirty="0"/>
              <a:t>s are implicit, even if not explicitly specified</a:t>
            </a:r>
            <a:endParaRPr lang="en-US" sz="1200" dirty="0"/>
          </a:p>
          <a:p>
            <a:pPr>
              <a:lnSpc>
                <a:spcPct val="9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sz="1200" dirty="0"/>
              <a:t>Ranking of documents on the basis of estimated relevance to a query is critical</a:t>
            </a:r>
            <a:endParaRPr lang="en-US" sz="1200" dirty="0"/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sz="1200" dirty="0"/>
              <a:t>Relevance ranking is based on factors such as</a:t>
            </a:r>
            <a:endParaRPr lang="en-US" sz="1200" dirty="0"/>
          </a:p>
          <a:p>
            <a:pPr lvl="2">
              <a:lnSpc>
                <a:spcPct val="90000"/>
              </a:lnSpc>
            </a:pPr>
            <a:r>
              <a:rPr lang="en-US" sz="1200" dirty="0">
                <a:solidFill>
                  <a:srgbClr val="002060"/>
                </a:solidFill>
              </a:rPr>
              <a:t>Term frequency</a:t>
            </a:r>
            <a:endParaRPr lang="en-US" sz="1200" dirty="0">
              <a:solidFill>
                <a:srgbClr val="002060"/>
              </a:solidFill>
            </a:endParaRPr>
          </a:p>
          <a:p>
            <a:pPr lvl="3">
              <a:lnSpc>
                <a:spcPct val="90000"/>
              </a:lnSpc>
            </a:pPr>
            <a:r>
              <a:rPr lang="en-US" sz="1200" dirty="0"/>
              <a:t>Frequency of occurrence of query keyword in document</a:t>
            </a:r>
            <a:endParaRPr lang="en-US" sz="1200" dirty="0"/>
          </a:p>
          <a:p>
            <a:pPr lvl="2">
              <a:lnSpc>
                <a:spcPct val="90000"/>
              </a:lnSpc>
            </a:pPr>
            <a:r>
              <a:rPr lang="en-US" sz="1200" dirty="0">
                <a:solidFill>
                  <a:srgbClr val="002060"/>
                </a:solidFill>
              </a:rPr>
              <a:t>Inverse document frequency</a:t>
            </a:r>
            <a:endParaRPr lang="en-US" sz="1200" dirty="0">
              <a:solidFill>
                <a:srgbClr val="002060"/>
              </a:solidFill>
            </a:endParaRPr>
          </a:p>
          <a:p>
            <a:pPr lvl="3">
              <a:lnSpc>
                <a:spcPct val="90000"/>
              </a:lnSpc>
            </a:pPr>
            <a:r>
              <a:rPr lang="en-US" sz="1200" dirty="0"/>
              <a:t>How many documents the query keyword occurs in </a:t>
            </a:r>
            <a:endParaRPr lang="en-US" sz="1200" dirty="0"/>
          </a:p>
          <a:p>
            <a:pPr lvl="4">
              <a:lnSpc>
                <a:spcPct val="90000"/>
              </a:lnSpc>
            </a:pPr>
            <a:r>
              <a:rPr lang="en-US" sz="1200" dirty="0"/>
              <a:t>Fewer </a:t>
            </a:r>
            <a:r>
              <a:rPr lang="en-US" sz="1200" dirty="0">
                <a:sym typeface="Wingdings" panose="05000000000000000000" pitchFamily="2" charset="2"/>
              </a:rPr>
              <a:t> give more importance to keyword</a:t>
            </a:r>
            <a:endParaRPr lang="en-US" sz="1200" dirty="0">
              <a:sym typeface="Wingdings" panose="05000000000000000000" pitchFamily="2" charset="2"/>
            </a:endParaRPr>
          </a:p>
          <a:p>
            <a:pPr lvl="2">
              <a:lnSpc>
                <a:spcPct val="90000"/>
              </a:lnSpc>
            </a:pPr>
            <a:r>
              <a:rPr lang="en-US" sz="1200" dirty="0">
                <a:solidFill>
                  <a:srgbClr val="002060"/>
                </a:solidFill>
              </a:rPr>
              <a:t>Hyperlinks to documents</a:t>
            </a:r>
            <a:endParaRPr lang="en-US" sz="1200" dirty="0">
              <a:solidFill>
                <a:srgbClr val="002060"/>
              </a:solidFill>
            </a:endParaRPr>
          </a:p>
          <a:p>
            <a:pPr lvl="3">
              <a:lnSpc>
                <a:spcPct val="90000"/>
              </a:lnSpc>
            </a:pPr>
            <a:r>
              <a:rPr lang="en-US" sz="1200" dirty="0"/>
              <a:t>More links to a document </a:t>
            </a:r>
            <a:r>
              <a:rPr lang="en-US" sz="1200" dirty="0">
                <a:sym typeface="Wingdings" panose="05000000000000000000" pitchFamily="2" charset="2"/>
              </a:rPr>
              <a:t> document is more important</a:t>
            </a:r>
            <a:endParaRPr lang="en-US" sz="12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.xml><?xml version="1.0" encoding="utf-8"?>
<p:tagLst xmlns:p="http://schemas.openxmlformats.org/presentationml/2006/main">
  <p:tag name="COMMONDATA" val="eyJoZGlkIjoiNTdiYTc4YjQwNjJlY2Q3MjUyYzQxMGNmZGE3NjA0ZDIifQ=="/>
  <p:tag name="resource_record_key" val="{&quot;29&quot;:[50000049]}"/>
</p:tagLst>
</file>

<file path=ppt/theme/theme1.xml><?xml version="1.0" encoding="utf-8"?>
<a:theme xmlns:a="http://schemas.openxmlformats.org/drawingml/2006/main" name="23_ClassicWhite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FFFFFF"/>
      </a:accent3>
      <a:accent4>
        <a:srgbClr val="000000"/>
      </a:accent4>
      <a:accent5>
        <a:srgbClr val="AFBCE5"/>
      </a:accent5>
      <a:accent6>
        <a:srgbClr val="2DB2A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</a:spPr>
      <a:bodyPr vert="horz" wrap="square" lIns="50800" tIns="50800" rIns="50800" bIns="50800" numCol="1" anchor="ctr" anchorCtr="0" compatLnSpc="1">
        <a:spAutoFit/>
      </a:bodyPr>
      <a:lstStyle>
        <a:defPPr marL="0" marR="0" indent="0" algn="ctr" defTabSz="1733550" rtl="0" eaLnBrk="1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nela Text Regular" charset="0"/>
            <a:ea typeface="Canela Text Regular" charset="0"/>
            <a:cs typeface="Canela Text Regular" charset="0"/>
            <a:sym typeface="Canela Text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</a:spPr>
      <a:bodyPr vert="horz" wrap="square" lIns="50800" tIns="50800" rIns="50800" bIns="50800" numCol="1" anchor="ctr" anchorCtr="0" compatLnSpc="1">
        <a:spAutoFit/>
      </a:bodyPr>
      <a:lstStyle>
        <a:defPPr marL="0" marR="0" indent="0" algn="ctr" defTabSz="1733550" rtl="0" eaLnBrk="1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nela Text Regular" charset="0"/>
            <a:ea typeface="Canela Text Regular" charset="0"/>
            <a:cs typeface="Canela Text Regular" charset="0"/>
            <a:sym typeface="Canela Text Regular" charset="0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FFFFFF"/>
      </a:accent3>
      <a:accent4>
        <a:srgbClr val="000000"/>
      </a:accent4>
      <a:accent5>
        <a:srgbClr val="AFBCE5"/>
      </a:accent5>
      <a:accent6>
        <a:srgbClr val="2DB2A7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12520</Words>
  <Application>WPS 演示</Application>
  <PresentationFormat>全屏显示(16:9)</PresentationFormat>
  <Paragraphs>331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52" baseType="lpstr">
      <vt:lpstr>Arial</vt:lpstr>
      <vt:lpstr>宋体</vt:lpstr>
      <vt:lpstr>Wingdings</vt:lpstr>
      <vt:lpstr>Canela Text Regular</vt:lpstr>
      <vt:lpstr>Segoe Print</vt:lpstr>
      <vt:lpstr>Helvetica</vt:lpstr>
      <vt:lpstr>Graphik</vt:lpstr>
      <vt:lpstr>Helvetica Neue</vt:lpstr>
      <vt:lpstr>Times New Roman</vt:lpstr>
      <vt:lpstr>微软雅黑</vt:lpstr>
      <vt:lpstr>Arial Unicode MS</vt:lpstr>
      <vt:lpstr>Arial</vt:lpstr>
      <vt:lpstr>quote-cjk-patch</vt:lpstr>
      <vt:lpstr>Menlo</vt:lpstr>
      <vt:lpstr>Monotype Sorts</vt:lpstr>
      <vt:lpstr>Symbol</vt:lpstr>
      <vt:lpstr>Wingdings</vt:lpstr>
      <vt:lpstr>Oxford Regular</vt:lpstr>
      <vt:lpstr>Sweetie</vt:lpstr>
      <vt:lpstr>Garamond</vt:lpstr>
      <vt:lpstr>Yu Gothic UI Light</vt:lpstr>
      <vt:lpstr>MV Boli</vt:lpstr>
      <vt:lpstr>Toots Regular</vt:lpstr>
      <vt:lpstr>23_ClassicWhite</vt:lpstr>
      <vt:lpstr>DTS207TC Database Development and Design</vt:lpstr>
      <vt:lpstr>Outline</vt:lpstr>
      <vt:lpstr>The History of Search Engines</vt:lpstr>
      <vt:lpstr>The Rise of Web Crawlers &amp; The First Giants</vt:lpstr>
      <vt:lpstr>The Google Revolution: PageRank Changes Everything</vt:lpstr>
      <vt:lpstr>The Modern Era &amp; The AI-Powered Future</vt:lpstr>
      <vt:lpstr>Information Retrieval Systems</vt:lpstr>
      <vt:lpstr>Information Retrieval Systems (Cont.)</vt:lpstr>
      <vt:lpstr>Keyword Search</vt:lpstr>
      <vt:lpstr>Relevance Ranking Using Terms</vt:lpstr>
      <vt:lpstr>IDF is the Solution, Not the Formula*</vt:lpstr>
      <vt:lpstr>Relevance Ranking Using Terms (Cont.)</vt:lpstr>
      <vt:lpstr>Similarity Based Retrieval</vt:lpstr>
      <vt:lpstr>Relevance Using Hyperlinks</vt:lpstr>
      <vt:lpstr>Relevance Using Hyperlinks (Cont.)</vt:lpstr>
      <vt:lpstr>Relevance Using Hyperlinks (Cont.)</vt:lpstr>
      <vt:lpstr>PowerPoint 演示文稿</vt:lpstr>
      <vt:lpstr>PowerPoint 演示文稿</vt:lpstr>
      <vt:lpstr>PowerPoint 演示文稿</vt:lpstr>
      <vt:lpstr>PowerPoint 演示文稿</vt:lpstr>
      <vt:lpstr>Indexing of Documents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DTS205TC High Performance Computing</dc:title>
  <dc:creator>andyz</dc:creator>
  <cp:lastModifiedBy>ZD</cp:lastModifiedBy>
  <cp:revision>3163</cp:revision>
  <dcterms:created xsi:type="dcterms:W3CDTF">2023-04-15T13:38:00Z</dcterms:created>
  <dcterms:modified xsi:type="dcterms:W3CDTF">2025-11-27T13:26:32Z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8803ED8D5FBB437AB502E570B28B4448_13</vt:lpwstr>
  </property>
  <property fmtid="{D5CDD505-2E9C-101B-9397-08002B2CF9AE}" pid="3" name="KSOProductBuildVer">
    <vt:lpwstr>2052-12.1.0.23542</vt:lpwstr>
  </property>
</Properties>
</file>